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303" r:id="rId3"/>
    <p:sldId id="345" r:id="rId5"/>
    <p:sldId id="357" r:id="rId6"/>
    <p:sldId id="3434" r:id="rId7"/>
    <p:sldId id="358" r:id="rId8"/>
    <p:sldId id="306" r:id="rId9"/>
    <p:sldId id="308" r:id="rId10"/>
    <p:sldId id="3429" r:id="rId11"/>
    <p:sldId id="335" r:id="rId12"/>
    <p:sldId id="346" r:id="rId13"/>
    <p:sldId id="362" r:id="rId14"/>
    <p:sldId id="315" r:id="rId15"/>
    <p:sldId id="348" r:id="rId16"/>
    <p:sldId id="349" r:id="rId17"/>
    <p:sldId id="350" r:id="rId18"/>
    <p:sldId id="3430" r:id="rId19"/>
    <p:sldId id="3433" r:id="rId20"/>
    <p:sldId id="364" r:id="rId21"/>
    <p:sldId id="353" r:id="rId22"/>
    <p:sldId id="367" r:id="rId23"/>
    <p:sldId id="356" r:id="rId24"/>
  </p:sldIdLst>
  <p:sldSz cx="12192000" cy="6858000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85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24" userDrawn="1">
          <p15:clr>
            <a:srgbClr val="A4A3A4"/>
          </p15:clr>
        </p15:guide>
        <p15:guide id="6" orient="horz" pos="388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双瀛" initials="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AD5"/>
    <a:srgbClr val="002180"/>
    <a:srgbClr val="A6A6A6"/>
    <a:srgbClr val="FFFFFF"/>
    <a:srgbClr val="002B82"/>
    <a:srgbClr val="5A9DDB"/>
    <a:srgbClr val="3D6FC9"/>
    <a:srgbClr val="8497E4"/>
    <a:srgbClr val="DEEBF7"/>
    <a:srgbClr val="9BC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8" autoAdjust="0"/>
    <p:restoredTop sz="85932" autoAdjust="0"/>
  </p:normalViewPr>
  <p:slideViewPr>
    <p:cSldViewPr snapToGrid="0" showGuides="1">
      <p:cViewPr varScale="1">
        <p:scale>
          <a:sx n="91" d="100"/>
          <a:sy n="91" d="100"/>
        </p:scale>
        <p:origin x="296" y="44"/>
      </p:cViewPr>
      <p:guideLst>
        <p:guide pos="415"/>
        <p:guide pos="7285"/>
        <p:guide orient="horz" pos="640"/>
        <p:guide orient="horz" pos="724"/>
        <p:guide orient="horz" pos="3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1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4" Type="http://schemas.microsoft.com/office/2011/relationships/chartColorStyle" Target="colors5.xml"/><Relationship Id="rId3" Type="http://schemas.microsoft.com/office/2011/relationships/chartStyle" Target="style5.xml"/><Relationship Id="rId2" Type="http://schemas.openxmlformats.org/officeDocument/2006/relationships/themeOverride" Target="../theme/themeOverride1.xml"/><Relationship Id="rId1" Type="http://schemas.openxmlformats.org/officeDocument/2006/relationships/oleObject" Target="file:///C:\Users\DELL\Desktop\&#30011;&#22270;&#19987;&#29992;.xls" TargetMode="External"/></Relationships>
</file>

<file path=ppt/charts/_rels/chart6.xml.rels><?xml version="1.0" encoding="UTF-8" standalone="yes"?>
<Relationships xmlns="http://schemas.openxmlformats.org/package/2006/relationships"><Relationship Id="rId4" Type="http://schemas.microsoft.com/office/2011/relationships/chartColorStyle" Target="colors6.xml"/><Relationship Id="rId3" Type="http://schemas.microsoft.com/office/2011/relationships/chartStyle" Target="style6.xml"/><Relationship Id="rId2" Type="http://schemas.openxmlformats.org/officeDocument/2006/relationships/themeOverride" Target="../theme/themeOverride2.xml"/><Relationship Id="rId1" Type="http://schemas.openxmlformats.org/officeDocument/2006/relationships/oleObject" Target="file:///C:\Users\DELL\Desktop\&#30011;&#22270;&#19987;&#29992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2180"/>
            </a:solidFill>
            <a:ln>
              <a:solidFill>
                <a:srgbClr val="002180"/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rgbClr val="002180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104.23</c:v>
                </c:pt>
                <c:pt idx="1">
                  <c:v>117.95</c:v>
                </c:pt>
                <c:pt idx="2">
                  <c:v>130.55</c:v>
                </c:pt>
                <c:pt idx="3">
                  <c:v>140.42</c:v>
                </c:pt>
                <c:pt idx="4">
                  <c:v>157.58</c:v>
                </c:pt>
                <c:pt idx="5">
                  <c:v>170.17</c:v>
                </c:pt>
                <c:pt idx="6">
                  <c:v>187.68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126521039"/>
        <c:axId val="2126526447"/>
      </c:barChart>
      <c:catAx>
        <c:axId val="2126521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126526447"/>
        <c:crosses val="autoZero"/>
        <c:auto val="1"/>
        <c:lblAlgn val="ctr"/>
        <c:lblOffset val="100"/>
        <c:noMultiLvlLbl val="0"/>
      </c:catAx>
      <c:valAx>
        <c:axId val="2126526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126521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7225cc6-97fa-4d1f-890e-61d9bb392db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页岩油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42</c:v>
                </c:pt>
                <c:pt idx="2">
                  <c:v>74</c:v>
                </c:pt>
                <c:pt idx="3">
                  <c:v>101</c:v>
                </c:pt>
                <c:pt idx="4">
                  <c:v>145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页岩气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85</c:v>
                </c:pt>
                <c:pt idx="1">
                  <c:v>140</c:v>
                </c:pt>
                <c:pt idx="2">
                  <c:v>210</c:v>
                </c:pt>
                <c:pt idx="3">
                  <c:v>287</c:v>
                </c:pt>
                <c:pt idx="4">
                  <c:v>352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601258399"/>
        <c:axId val="1601276703"/>
      </c:barChart>
      <c:catAx>
        <c:axId val="1601258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01276703"/>
        <c:crosses val="autoZero"/>
        <c:auto val="1"/>
        <c:lblAlgn val="ctr"/>
        <c:lblOffset val="100"/>
        <c:noMultiLvlLbl val="0"/>
      </c:catAx>
      <c:valAx>
        <c:axId val="1601276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0125839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a4afcae-da3f-4dcb-b462-467a5424c106}"/>
      </c:ext>
    </c:extLst>
  </c:chart>
  <c:spPr>
    <a:noFill/>
    <a:ln>
      <a:noFill/>
    </a:ln>
    <a:effectLst/>
  </c:spPr>
  <c:txPr>
    <a:bodyPr/>
    <a:lstStyle/>
    <a:p>
      <a:pPr>
        <a:defRPr lang="zh-CN" sz="1200" b="1">
          <a:solidFill>
            <a:schemeClr val="tx1"/>
          </a:solidFill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43750827544202"/>
          <c:y val="0.0708453209786514"/>
          <c:w val="0.965625"/>
          <c:h val="0.78888922312443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融资用途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  <a:contourClr>
                <a:srgbClr val="000000"/>
              </a:contourClr>
            </a:sp3d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/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/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/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/>
                <a:contourClr>
                  <a:schemeClr val="lt1"/>
                </a:contourClr>
              </a:sp3d>
            </c:spPr>
          </c:dPt>
          <c:dLbls>
            <c:dLbl>
              <c:idx val="0"/>
              <c:layout>
                <c:manualLayout>
                  <c:x val="0.00554273029351528"/>
                  <c:y val="0.02207270190379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60ae87be-8b54-4605-8a92-988c8143c93a}" type="CATEGORYNAME">
                      <a:t>[CATEGORY NAME]</a:t>
                    </a:fld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16767036274398"/>
                  <c:y val="0.01863975757552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130092314173038"/>
                  <c:y val="-0.080525709656177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71c4d2a2-ec56-453a-8493-732b1a7d3333}" type="CATEGORYNAME">
                      <a:t>[CATEGORY NAME]</a:t>
                    </a:fld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56934094165445"/>
                  <c:y val="-0.078683260127846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ace8a9f9-98a8-4cc6-8fdd-32ef2450a414}" type="CATEGORYNAME">
                      <a:t>[CATEGORY NAME]</a:t>
                    </a:fld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1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研发成本</c:v>
                </c:pt>
                <c:pt idx="1">
                  <c:v>市场拓展</c:v>
                </c:pt>
                <c:pt idx="2">
                  <c:v>团队建设</c:v>
                </c:pt>
                <c:pt idx="3">
                  <c:v>流动资金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0.4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c200e8b-d9ce-45be-ad43-4a53475e85f8}"/>
      </c:ext>
    </c:extLst>
  </c:chart>
  <c:spPr>
    <a:noFill/>
    <a:ln>
      <a:noFill/>
    </a:ln>
    <a:effectLst/>
  </c:spPr>
  <c:txPr>
    <a:bodyPr/>
    <a:lstStyle/>
    <a:p>
      <a:pPr>
        <a:defRPr lang="zh-CN" sz="700" b="1" i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9329024784319"/>
          <c:y val="0.0560322580171711"/>
          <c:w val="0.965625"/>
          <c:h val="0.78888922312443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融资用途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  <a:contourClr>
                <a:srgbClr val="000000"/>
              </a:contourClr>
            </a:sp3d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/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/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/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/>
                <a:contourClr>
                  <a:schemeClr val="lt1"/>
                </a:contourClr>
              </a:sp3d>
            </c:spPr>
          </c:dPt>
          <c:dLbls>
            <c:dLbl>
              <c:idx val="0"/>
              <c:layout>
                <c:manualLayout>
                  <c:x val="-0.0402125082794535"/>
                  <c:y val="0.11527143338687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19e6ccd2-20c6-466f-8e5c-144aca2bcfbf}" type="CATEGORYNAME">
                      <a:t>[CATEGORY NAME]</a:t>
                    </a:fld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211178024182932"/>
                  <c:y val="0.043492746398149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526605105408873"/>
                  <c:y val="-0.054385257671283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1e2c5075-8079-4eb3-b93a-3ceb9a015417}" type="CATEGORYNAME">
                      <a:t>[CATEGORY NAME]</a:t>
                    </a:fld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4430498319167"/>
                      <c:h val="0.222931391537946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289967935305252"/>
                  <c:y val="-0.04549908782648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fld id="{d3a746bd-b050-4d16-b770-3ba35b9040f4}" type="CATEGORYNAME">
                      <a:t>[CATEGORY NAME]</a:t>
                    </a:fld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1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孙有壮</c:v>
                </c:pt>
                <c:pt idx="1">
                  <c:v>张永安</c:v>
                </c:pt>
                <c:pt idx="2">
                  <c:v>童勋升</c:v>
                </c:pt>
                <c:pt idx="3">
                  <c:v>胡忠宝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0.51</c:v>
                </c:pt>
                <c:pt idx="1">
                  <c:v>0.29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acbb0782-b19a-48c8-a3de-5f230acbc8cf}"/>
      </c:ext>
    </c:extLst>
  </c:chart>
  <c:spPr>
    <a:noFill/>
    <a:ln>
      <a:noFill/>
    </a:ln>
    <a:effectLst/>
  </c:spPr>
  <c:txPr>
    <a:bodyPr/>
    <a:lstStyle/>
    <a:p>
      <a:pPr>
        <a:defRPr lang="zh-CN" sz="900" b="1" i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40" b="1" i="0" u="none" strike="noStrike" kern="1200" spc="0" baseline="0">
                <a:gradFill>
                  <a:gsLst>
                    <a:gs pos="0">
                      <a:srgbClr val="56A0B9"/>
                    </a:gs>
                    <a:gs pos="100000">
                      <a:srgbClr val="5DBDC3"/>
                    </a:gs>
                  </a:gsLst>
                  <a:lin scaled="1"/>
                </a:gradFill>
                <a:effectLst/>
                <a:latin typeface="+mj-ea"/>
                <a:ea typeface="+mj-ea"/>
                <a:cs typeface="汉仪旗黑-55简" panose="00020600040101010101" charset="-128"/>
                <a:sym typeface="汉仪旗黑-55简" panose="00020600040101010101" charset="-128"/>
              </a:defRPr>
            </a:pPr>
            <a:r>
              <a:rPr lang="en-US" altLang="zh-CN" sz="1440" b="1">
                <a:gradFill>
                  <a:gsLst>
                    <a:gs pos="0">
                      <a:srgbClr val="56A0B9"/>
                    </a:gs>
                    <a:gs pos="100000">
                      <a:srgbClr val="5DBDC3"/>
                    </a:gs>
                  </a:gsLst>
                  <a:lin scaled="1"/>
                </a:gradFill>
                <a:effectLst/>
                <a:latin typeface="+mj-ea"/>
                <a:ea typeface="+mj-ea"/>
              </a:rPr>
              <a:t>2023-2026</a:t>
            </a:r>
            <a:r>
              <a:rPr lang="zh-CN" altLang="en-US" sz="1440" b="1">
                <a:gradFill>
                  <a:gsLst>
                    <a:gs pos="0">
                      <a:srgbClr val="56A0B9"/>
                    </a:gs>
                    <a:gs pos="100000">
                      <a:srgbClr val="5DBDC3"/>
                    </a:gs>
                  </a:gsLst>
                  <a:lin scaled="1"/>
                </a:gradFill>
                <a:effectLst/>
                <a:latin typeface="+mj-ea"/>
                <a:ea typeface="+mj-ea"/>
              </a:rPr>
              <a:t>年营业收入预测</a:t>
            </a:r>
            <a:endParaRPr lang="zh-CN" altLang="en-US" sz="1440" b="1">
              <a:gradFill>
                <a:gsLst>
                  <a:gs pos="0">
                    <a:srgbClr val="56A0B9"/>
                  </a:gs>
                  <a:gs pos="100000">
                    <a:srgbClr val="5DBDC3"/>
                  </a:gs>
                </a:gsLst>
                <a:lin scaled="1"/>
              </a:gradFill>
              <a:effectLst/>
              <a:latin typeface="+mj-ea"/>
              <a:ea typeface="+mj-ea"/>
            </a:endParaRPr>
          </a:p>
        </c:rich>
      </c:tx>
      <c:layout>
        <c:manualLayout>
          <c:xMode val="edge"/>
          <c:yMode val="edge"/>
          <c:x val="0.303138050150146"/>
          <c:y val="0.0776039120544471"/>
        </c:manualLayout>
      </c:layout>
      <c:overlay val="0"/>
      <c:spPr>
        <a:solidFill>
          <a:sysClr val="window" lastClr="FFFFFF"/>
        </a:solidFill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1000783903841"/>
          <c:y val="0.279449641862276"/>
          <c:w val="0.788528873791482"/>
          <c:h val="0.5918729463307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[画图专用.xls]Sheet1!$H$10</c:f>
              <c:strCache>
                <c:ptCount val="1"/>
                <c:pt idx="0">
                  <c:v>营业收入</c:v>
                </c:pt>
              </c:strCache>
            </c:strRef>
          </c:tx>
          <c:spPr>
            <a:gradFill rotWithShape="1">
              <a:gsLst>
                <a:gs pos="0">
                  <a:srgbClr val="27E4A4">
                    <a:alpha val="30000"/>
                  </a:srgbClr>
                </a:gs>
                <a:gs pos="100000">
                  <a:srgbClr val="27E5A5">
                    <a:alpha val="90000"/>
                  </a:srgbClr>
                </a:gs>
              </a:gsLst>
              <a:lin ang="162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gradFill>
                      <a:gsLst>
                        <a:gs pos="0">
                          <a:srgbClr val="56A0B9"/>
                        </a:gs>
                        <a:gs pos="100000">
                          <a:srgbClr val="5DBDC3"/>
                        </a:gs>
                      </a:gsLst>
                      <a:lin scaled="1"/>
                    </a:gra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[画图专用.xls]Sheet1!$N$16:$Q$16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cat>
          <c:val>
            <c:numRef>
              <c:f>[画图专用.xls]Sheet1!$I$10:$L$10</c:f>
              <c:numCache>
                <c:formatCode>General</c:formatCode>
                <c:ptCount val="4"/>
                <c:pt idx="0">
                  <c:v>1845</c:v>
                </c:pt>
                <c:pt idx="1">
                  <c:v>4510.76</c:v>
                </c:pt>
                <c:pt idx="2">
                  <c:v>10069.89</c:v>
                </c:pt>
                <c:pt idx="3">
                  <c:v>19516.26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2"/>
        <c:overlap val="-22"/>
        <c:axId val="418111611"/>
        <c:axId val="579131103"/>
      </c:barChart>
      <c:catAx>
        <c:axId val="4181116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1" i="0" u="none" strike="noStrike" kern="1200" baseline="0">
                <a:gradFill>
                  <a:gsLst>
                    <a:gs pos="0">
                      <a:srgbClr val="56A0B9"/>
                    </a:gs>
                    <a:gs pos="100000">
                      <a:srgbClr val="5DBDC3"/>
                    </a:gs>
                  </a:gsLst>
                  <a:lin scaled="1"/>
                </a:gradFill>
                <a:effectLst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defRPr>
            </a:pPr>
          </a:p>
        </c:txPr>
        <c:crossAx val="579131103"/>
        <c:crosses val="autoZero"/>
        <c:auto val="1"/>
        <c:lblAlgn val="ctr"/>
        <c:lblOffset val="100"/>
        <c:noMultiLvlLbl val="0"/>
      </c:catAx>
      <c:valAx>
        <c:axId val="579131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" lastClr="FFFFFF">
                  <a:lumMod val="95000"/>
                </a:sys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1" i="0" u="none" strike="noStrike" kern="1200" baseline="0">
                <a:gradFill>
                  <a:gsLst>
                    <a:gs pos="0">
                      <a:srgbClr val="56A0B9"/>
                    </a:gs>
                    <a:gs pos="100000">
                      <a:srgbClr val="5DBDC3"/>
                    </a:gs>
                  </a:gsLst>
                  <a:lin scaled="1"/>
                </a:gradFill>
                <a:effectLst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defRPr>
            </a:pPr>
          </a:p>
        </c:txPr>
        <c:crossAx val="4181116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a09fb828-4fd0-47b1-bf04-2a30c4cf1a92}"/>
      </c:ext>
    </c:extLst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 lang="zh-CN" sz="1200" b="1">
          <a:gradFill>
            <a:gsLst>
              <a:gs pos="0">
                <a:srgbClr val="56A0B9"/>
              </a:gs>
              <a:gs pos="100000">
                <a:srgbClr val="5DBDC3"/>
              </a:gs>
            </a:gsLst>
            <a:lin scaled="1"/>
          </a:gradFill>
          <a:effectLst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40" b="1" i="0" u="none" strike="noStrike" kern="1200" spc="0" baseline="0">
                <a:solidFill>
                  <a:srgbClr val="5A9DDB"/>
                </a:solidFill>
                <a:effectLst/>
                <a:latin typeface="+mj-ea"/>
                <a:ea typeface="+mj-ea"/>
                <a:cs typeface="汉仪旗黑-55简" panose="00020600040101010101" charset="-128"/>
                <a:sym typeface="汉仪旗黑-55简" panose="00020600040101010101" charset="-128"/>
              </a:defRPr>
            </a:pPr>
            <a:r>
              <a:rPr lang="en-US" altLang="zh-CN" sz="1440" b="1" dirty="0">
                <a:solidFill>
                  <a:srgbClr val="5A9DDB"/>
                </a:solidFill>
                <a:effectLst/>
                <a:latin typeface="+mj-ea"/>
                <a:ea typeface="+mj-ea"/>
              </a:rPr>
              <a:t>2023-2026</a:t>
            </a:r>
            <a:r>
              <a:rPr lang="zh-CN" altLang="en-US" sz="1440" b="1" dirty="0">
                <a:solidFill>
                  <a:srgbClr val="5A9DDB"/>
                </a:solidFill>
                <a:effectLst/>
                <a:latin typeface="+mj-ea"/>
                <a:ea typeface="+mj-ea"/>
              </a:rPr>
              <a:t>年净利润预测</a:t>
            </a:r>
            <a:endParaRPr lang="zh-CN" altLang="en-US" sz="1440" b="1" dirty="0">
              <a:solidFill>
                <a:srgbClr val="5A9DDB"/>
              </a:solidFill>
              <a:effectLst/>
              <a:latin typeface="+mj-ea"/>
              <a:ea typeface="+mj-ea"/>
            </a:endParaRPr>
          </a:p>
        </c:rich>
      </c:tx>
      <c:layout>
        <c:manualLayout>
          <c:xMode val="edge"/>
          <c:yMode val="edge"/>
          <c:x val="0.304432978895586"/>
          <c:y val="0.036144578313253"/>
        </c:manualLayout>
      </c:layout>
      <c:overlay val="0"/>
      <c:spPr>
        <a:solidFill>
          <a:sysClr val="window" lastClr="FFFFFF"/>
        </a:solidFill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1000783903841"/>
          <c:y val="0.276249937695721"/>
          <c:w val="0.788528873791482"/>
          <c:h val="0.5918729463307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[画图专用.xls]Sheet1!$M$17</c:f>
              <c:strCache>
                <c:ptCount val="1"/>
                <c:pt idx="0">
                  <c:v>净利润</c:v>
                </c:pt>
              </c:strCache>
            </c:strRef>
          </c:tx>
          <c:spPr>
            <a:gradFill rotWithShape="1">
              <a:gsLst>
                <a:gs pos="0">
                  <a:srgbClr val="A3E2FA"/>
                </a:gs>
                <a:gs pos="100000">
                  <a:srgbClr val="0466C1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rgbClr val="5A9DD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[画图专用.xls]Sheet1!$N$16:$Q$16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cat>
          <c:val>
            <c:numRef>
              <c:f>[画图专用.xls]Sheet1!$N$17:$Q$17</c:f>
              <c:numCache>
                <c:formatCode>General</c:formatCode>
                <c:ptCount val="4"/>
                <c:pt idx="0">
                  <c:v>549.56</c:v>
                </c:pt>
                <c:pt idx="1">
                  <c:v>714.43</c:v>
                </c:pt>
                <c:pt idx="2">
                  <c:v>943.04</c:v>
                </c:pt>
                <c:pt idx="3">
                  <c:v>1273.11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2"/>
        <c:overlap val="-22"/>
        <c:axId val="908081730"/>
        <c:axId val="249728747"/>
      </c:barChart>
      <c:catAx>
        <c:axId val="90808173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1" i="0" u="none" strike="noStrike" kern="1200" baseline="0">
                <a:solidFill>
                  <a:srgbClr val="5A9DDB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defRPr>
            </a:pPr>
          </a:p>
        </c:txPr>
        <c:crossAx val="249728747"/>
        <c:crosses val="autoZero"/>
        <c:auto val="1"/>
        <c:lblAlgn val="ctr"/>
        <c:lblOffset val="100"/>
        <c:noMultiLvlLbl val="0"/>
      </c:catAx>
      <c:valAx>
        <c:axId val="2497287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" lastClr="FFFFFF">
                  <a:lumMod val="95000"/>
                </a:sys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1" i="0" u="none" strike="noStrike" kern="1200" baseline="0">
                <a:solidFill>
                  <a:srgbClr val="5A9DDB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defRPr>
            </a:pPr>
          </a:p>
        </c:txPr>
        <c:crossAx val="90808173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82a78e06-77ed-4f77-9794-b841097c6612}"/>
      </c:ext>
    </c:extLst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 lang="zh-CN" sz="1200" b="1">
          <a:solidFill>
            <a:srgbClr val="5A9DDB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  <a:scene3d>
        <a:camera prst="orthographicFront"/>
        <a:lightRig rig="threePt" dir="t"/>
      </a:scene3d>
      <a:sp3d prstMaterial="translucentPowder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  <a:ln>
        <a:solidFill>
          <a:schemeClr val="phClr">
            <a:lumMod val="7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9635CD58-2C4B-4CC8-9B69-300F5382B5D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C92F6FCD-CAC0-46B1-BD3A-79A3BA40BCB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腾祥睿黑简-W4" panose="01010104010101010101" pitchFamily="2" charset="-122"/>
        <a:ea typeface="腾祥睿黑简-W4" panose="0101010401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腾祥睿黑简-W4" panose="01010104010101010101" pitchFamily="2" charset="-122"/>
        <a:ea typeface="腾祥睿黑简-W4" panose="0101010401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腾祥睿黑简-W4" panose="01010104010101010101" pitchFamily="2" charset="-122"/>
        <a:ea typeface="腾祥睿黑简-W4" panose="0101010401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腾祥睿黑简-W4" panose="01010104010101010101" pitchFamily="2" charset="-122"/>
        <a:ea typeface="腾祥睿黑简-W4" panose="0101010401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腾祥睿黑简-W4" panose="01010104010101010101" pitchFamily="2" charset="-122"/>
        <a:ea typeface="腾祥睿黑简-W4" panose="0101010401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spc="300" dirty="0">
              <a:solidFill>
                <a:srgbClr val="FFFF00"/>
              </a:solidFill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6FCD-CAC0-46B1-BD3A-79A3BA40BC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265C3-A71B-4913-8F0C-8DBD1A6B979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4C7-0A8B-40CB-9CAF-450995837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B617C-283C-4007-83D4-684AEB0F5CA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0700" y="6405562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2598E4C7-0A8B-40CB-9CAF-450995837CD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A6891-1B08-4196-ABAA-6F74B6AA7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0700" y="6405562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2598E4C7-0A8B-40CB-9CAF-450995837CD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31DA-E95A-4FEF-A5CB-B967C706051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2598E4C7-0A8B-40CB-9CAF-450995837CD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D9B5-EA0B-498E-8FF1-DC1DFAD2741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0700" y="6405562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2598E4C7-0A8B-40CB-9CAF-450995837CD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C4D-014D-44CF-B577-55B675764DB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0700" y="6405562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2598E4C7-0A8B-40CB-9CAF-450995837CD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ECDC9-0B05-42F0-8C61-F9B9FB40465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0700" y="6405562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2598E4C7-0A8B-40CB-9CAF-450995837CD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B671B-CDEA-46B5-9FB5-BB6F7DF3B93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0700" y="6405562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2598E4C7-0A8B-40CB-9CAF-450995837CD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E7BB-27D5-47F4-BD4A-E19F33E0700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0700" y="6405562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2598E4C7-0A8B-40CB-9CAF-450995837CD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7CBB8-FC79-48DB-A338-8F80755F75F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0700" y="6405562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2598E4C7-0A8B-40CB-9CAF-450995837CD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3DF32-BBDD-4309-926A-72EE2625984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0700" y="6405562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2598E4C7-0A8B-40CB-9CAF-450995837CD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6169E46A-2C1C-47E6-9D8D-7CEC0E223BA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</a:defRPr>
            </a:lvl1pPr>
          </a:lstStyle>
          <a:p>
            <a:fld id="{2598E4C7-0A8B-40CB-9CAF-450995837CD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腾祥睿黑简-W4" panose="0101010401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腾祥睿黑简-W4" panose="01010104010101010101" pitchFamily="2" charset="-122"/>
          <a:ea typeface="腾祥睿黑简-W4" panose="0101010401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腾祥睿黑简-W4" panose="01010104010101010101" pitchFamily="2" charset="-122"/>
          <a:ea typeface="腾祥睿黑简-W4" panose="0101010401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腾祥睿黑简-W4" panose="01010104010101010101" pitchFamily="2" charset="-122"/>
          <a:ea typeface="腾祥睿黑简-W4" panose="0101010401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腾祥睿黑简-W4" panose="01010104010101010101" pitchFamily="2" charset="-122"/>
          <a:ea typeface="腾祥睿黑简-W4" panose="0101010401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腾祥睿黑简-W4" panose="01010104010101010101" pitchFamily="2" charset="-122"/>
          <a:ea typeface="腾祥睿黑简-W4" panose="0101010401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.xml"/><Relationship Id="rId7" Type="http://schemas.openxmlformats.org/officeDocument/2006/relationships/image" Target="../media/image39.png"/><Relationship Id="rId6" Type="http://schemas.openxmlformats.org/officeDocument/2006/relationships/image" Target="../media/image11.png"/><Relationship Id="rId5" Type="http://schemas.openxmlformats.org/officeDocument/2006/relationships/image" Target="../media/image24.emf"/><Relationship Id="rId4" Type="http://schemas.openxmlformats.org/officeDocument/2006/relationships/image" Target="../media/image38.jpeg"/><Relationship Id="rId3" Type="http://schemas.openxmlformats.org/officeDocument/2006/relationships/image" Target="../media/image8.emf"/><Relationship Id="rId2" Type="http://schemas.openxmlformats.org/officeDocument/2006/relationships/image" Target="../media/image37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microsoft.com/office/2007/relationships/hdphoto" Target="../media/image45.wdp"/><Relationship Id="rId8" Type="http://schemas.openxmlformats.org/officeDocument/2006/relationships/image" Target="../media/image44.jpeg"/><Relationship Id="rId7" Type="http://schemas.openxmlformats.org/officeDocument/2006/relationships/image" Target="../media/image11.png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Relationship Id="rId3" Type="http://schemas.openxmlformats.org/officeDocument/2006/relationships/image" Target="../media/image40.GIF"/><Relationship Id="rId2" Type="http://schemas.openxmlformats.org/officeDocument/2006/relationships/image" Target="../media/image8.emf"/><Relationship Id="rId16" Type="http://schemas.openxmlformats.org/officeDocument/2006/relationships/notesSlide" Target="../notesSlides/notesSlide1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0.xml"/><Relationship Id="rId13" Type="http://schemas.microsoft.com/office/2007/relationships/hdphoto" Target="../media/image49.wdp"/><Relationship Id="rId12" Type="http://schemas.openxmlformats.org/officeDocument/2006/relationships/image" Target="../media/image48.jpeg"/><Relationship Id="rId11" Type="http://schemas.microsoft.com/office/2007/relationships/hdphoto" Target="../media/image47.wdp"/><Relationship Id="rId10" Type="http://schemas.openxmlformats.org/officeDocument/2006/relationships/image" Target="../media/image46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31.png"/><Relationship Id="rId7" Type="http://schemas.openxmlformats.org/officeDocument/2006/relationships/image" Target="../media/image54.jpeg"/><Relationship Id="rId6" Type="http://schemas.openxmlformats.org/officeDocument/2006/relationships/image" Target="../media/image53.jpeg"/><Relationship Id="rId5" Type="http://schemas.openxmlformats.org/officeDocument/2006/relationships/image" Target="../media/image8.emf"/><Relationship Id="rId4" Type="http://schemas.openxmlformats.org/officeDocument/2006/relationships/image" Target="../media/image52.png"/><Relationship Id="rId3" Type="http://schemas.microsoft.com/office/2007/relationships/hdphoto" Target="../media/image51.wdp"/><Relationship Id="rId2" Type="http://schemas.openxmlformats.org/officeDocument/2006/relationships/image" Target="../media/image50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1.xml"/><Relationship Id="rId11" Type="http://schemas.microsoft.com/office/2007/relationships/hdphoto" Target="../media/image56.wdp"/><Relationship Id="rId10" Type="http://schemas.openxmlformats.org/officeDocument/2006/relationships/image" Target="../media/image55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microsoft.com/office/2007/relationships/hdphoto" Target="../media/image62.wdp"/><Relationship Id="rId8" Type="http://schemas.openxmlformats.org/officeDocument/2006/relationships/image" Target="../media/image61.png"/><Relationship Id="rId7" Type="http://schemas.microsoft.com/office/2007/relationships/hdphoto" Target="../media/image60.wdp"/><Relationship Id="rId6" Type="http://schemas.openxmlformats.org/officeDocument/2006/relationships/image" Target="../media/image59.png"/><Relationship Id="rId5" Type="http://schemas.openxmlformats.org/officeDocument/2006/relationships/image" Target="../media/image11.pn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8.emf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67.jpeg"/><Relationship Id="rId7" Type="http://schemas.openxmlformats.org/officeDocument/2006/relationships/tags" Target="../tags/tag13.xml"/><Relationship Id="rId6" Type="http://schemas.microsoft.com/office/2007/relationships/hdphoto" Target="../media/image66.wdp"/><Relationship Id="rId5" Type="http://schemas.openxmlformats.org/officeDocument/2006/relationships/image" Target="../media/image65.png"/><Relationship Id="rId4" Type="http://schemas.openxmlformats.org/officeDocument/2006/relationships/image" Target="../media/image64.jpeg"/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6" Type="http://schemas.openxmlformats.org/officeDocument/2006/relationships/notesSlide" Target="../notesSlides/notesSlide14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4.xml"/><Relationship Id="rId13" Type="http://schemas.microsoft.com/office/2007/relationships/hdphoto" Target="../media/image71.wdp"/><Relationship Id="rId12" Type="http://schemas.openxmlformats.org/officeDocument/2006/relationships/image" Target="../media/image70.png"/><Relationship Id="rId11" Type="http://schemas.microsoft.com/office/2007/relationships/hdphoto" Target="../media/image69.wdp"/><Relationship Id="rId10" Type="http://schemas.openxmlformats.org/officeDocument/2006/relationships/image" Target="../media/image68.png"/><Relationship Id="rId1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microsoft.com/office/2007/relationships/hdphoto" Target="../media/image77.wdp"/><Relationship Id="rId7" Type="http://schemas.openxmlformats.org/officeDocument/2006/relationships/image" Target="../media/image76.png"/><Relationship Id="rId6" Type="http://schemas.microsoft.com/office/2007/relationships/hdphoto" Target="../media/image75.wdp"/><Relationship Id="rId5" Type="http://schemas.openxmlformats.org/officeDocument/2006/relationships/image" Target="../media/image74.png"/><Relationship Id="rId4" Type="http://schemas.microsoft.com/office/2007/relationships/hdphoto" Target="../media/image73.wdp"/><Relationship Id="rId3" Type="http://schemas.openxmlformats.org/officeDocument/2006/relationships/image" Target="../media/image72.png"/><Relationship Id="rId2" Type="http://schemas.openxmlformats.org/officeDocument/2006/relationships/image" Target="../media/image8.emf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5.xml"/><Relationship Id="rId11" Type="http://schemas.openxmlformats.org/officeDocument/2006/relationships/image" Target="../media/image11.png"/><Relationship Id="rId10" Type="http://schemas.microsoft.com/office/2007/relationships/hdphoto" Target="../media/image79.wdp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Relationship Id="rId3" Type="http://schemas.openxmlformats.org/officeDocument/2006/relationships/image" Target="../media/image11.png"/><Relationship Id="rId2" Type="http://schemas.openxmlformats.org/officeDocument/2006/relationships/image" Target="../media/image8.emf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6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jpeg"/><Relationship Id="rId8" Type="http://schemas.openxmlformats.org/officeDocument/2006/relationships/image" Target="../media/image90.jpeg"/><Relationship Id="rId7" Type="http://schemas.openxmlformats.org/officeDocument/2006/relationships/image" Target="../media/image89.jpeg"/><Relationship Id="rId6" Type="http://schemas.openxmlformats.org/officeDocument/2006/relationships/image" Target="../media/image88.jpeg"/><Relationship Id="rId5" Type="http://schemas.openxmlformats.org/officeDocument/2006/relationships/image" Target="../media/image11.png"/><Relationship Id="rId4" Type="http://schemas.openxmlformats.org/officeDocument/2006/relationships/image" Target="../media/image87.jpeg"/><Relationship Id="rId3" Type="http://schemas.openxmlformats.org/officeDocument/2006/relationships/image" Target="../media/image86.jpeg"/><Relationship Id="rId2" Type="http://schemas.openxmlformats.org/officeDocument/2006/relationships/image" Target="../media/image8.emf"/><Relationship Id="rId14" Type="http://schemas.openxmlformats.org/officeDocument/2006/relationships/notesSlide" Target="../notesSlides/notesSlide17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7.xml"/><Relationship Id="rId11" Type="http://schemas.openxmlformats.org/officeDocument/2006/relationships/image" Target="../media/image93.png"/><Relationship Id="rId10" Type="http://schemas.openxmlformats.org/officeDocument/2006/relationships/image" Target="../media/image92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8.xml"/><Relationship Id="rId7" Type="http://schemas.openxmlformats.org/officeDocument/2006/relationships/image" Target="../media/image96.jpeg"/><Relationship Id="rId6" Type="http://schemas.openxmlformats.org/officeDocument/2006/relationships/image" Target="../media/image82.jpeg"/><Relationship Id="rId5" Type="http://schemas.openxmlformats.org/officeDocument/2006/relationships/image" Target="../media/image95.png"/><Relationship Id="rId4" Type="http://schemas.openxmlformats.org/officeDocument/2006/relationships/image" Target="../media/image11.png"/><Relationship Id="rId3" Type="http://schemas.openxmlformats.org/officeDocument/2006/relationships/image" Target="../media/image94.jpeg"/><Relationship Id="rId2" Type="http://schemas.openxmlformats.org/officeDocument/2006/relationships/image" Target="../media/image8.emf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11.png"/><Relationship Id="rId7" Type="http://schemas.openxmlformats.org/officeDocument/2006/relationships/image" Target="../media/image97.png"/><Relationship Id="rId6" Type="http://schemas.openxmlformats.org/officeDocument/2006/relationships/image" Target="../media/image8.emf"/><Relationship Id="rId5" Type="http://schemas.openxmlformats.org/officeDocument/2006/relationships/image" Target="../media/image1.jpeg"/><Relationship Id="rId4" Type="http://schemas.openxmlformats.org/officeDocument/2006/relationships/chart" Target="../charts/chart6.xml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.xml"/><Relationship Id="rId7" Type="http://schemas.openxmlformats.org/officeDocument/2006/relationships/image" Target="../media/image11.pn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emf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3.xml"/><Relationship Id="rId7" Type="http://schemas.openxmlformats.org/officeDocument/2006/relationships/image" Target="../media/image11.png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3" Type="http://schemas.openxmlformats.org/officeDocument/2006/relationships/image" Target="../media/image98.jpeg"/><Relationship Id="rId2" Type="http://schemas.openxmlformats.org/officeDocument/2006/relationships/image" Target="../media/image8.emf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emf"/><Relationship Id="rId3" Type="http://schemas.microsoft.com/office/2007/relationships/hdphoto" Target="../media/image103.wdp"/><Relationship Id="rId2" Type="http://schemas.openxmlformats.org/officeDocument/2006/relationships/image" Target="../media/image10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11.png"/><Relationship Id="rId7" Type="http://schemas.openxmlformats.org/officeDocument/2006/relationships/image" Target="../media/image16.jpeg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.xml"/><Relationship Id="rId7" Type="http://schemas.openxmlformats.org/officeDocument/2006/relationships/image" Target="../media/image18.jpeg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17.jpeg"/><Relationship Id="rId3" Type="http://schemas.openxmlformats.org/officeDocument/2006/relationships/image" Target="../media/image11.png"/><Relationship Id="rId2" Type="http://schemas.openxmlformats.org/officeDocument/2006/relationships/image" Target="../media/image8.emf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8.emf"/><Relationship Id="rId3" Type="http://schemas.openxmlformats.org/officeDocument/2006/relationships/image" Target="../media/image1.jpe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.xml"/><Relationship Id="rId7" Type="http://schemas.openxmlformats.org/officeDocument/2006/relationships/image" Target="../media/image11.png"/><Relationship Id="rId6" Type="http://schemas.microsoft.com/office/2007/relationships/hdphoto" Target="../media/image22.wdp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8.emf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hdphoto" Target="../media/image29.wdp"/><Relationship Id="rId8" Type="http://schemas.openxmlformats.org/officeDocument/2006/relationships/image" Target="../media/image28.jpeg"/><Relationship Id="rId7" Type="http://schemas.openxmlformats.org/officeDocument/2006/relationships/image" Target="../media/image27.jpeg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emf"/><Relationship Id="rId3" Type="http://schemas.openxmlformats.org/officeDocument/2006/relationships/image" Target="../media/image23.png"/><Relationship Id="rId2" Type="http://schemas.openxmlformats.org/officeDocument/2006/relationships/image" Target="../media/image8.emf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.xml"/><Relationship Id="rId7" Type="http://schemas.openxmlformats.org/officeDocument/2006/relationships/image" Target="../media/image11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3" Type="http://schemas.openxmlformats.org/officeDocument/2006/relationships/image" Target="../media/image17.jpeg"/><Relationship Id="rId2" Type="http://schemas.openxmlformats.org/officeDocument/2006/relationships/image" Target="../media/image8.emf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.xml"/><Relationship Id="rId7" Type="http://schemas.openxmlformats.org/officeDocument/2006/relationships/image" Target="../media/image36.png"/><Relationship Id="rId6" Type="http://schemas.openxmlformats.org/officeDocument/2006/relationships/image" Target="../media/image1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jpeg"/><Relationship Id="rId2" Type="http://schemas.openxmlformats.org/officeDocument/2006/relationships/image" Target="../media/image8.emf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图片 58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5"/>
          <a:stretch>
            <a:fillRect/>
          </a:stretch>
        </p:blipFill>
        <p:spPr>
          <a:xfrm>
            <a:off x="8657" y="0"/>
            <a:ext cx="12202643" cy="6865076"/>
          </a:xfrm>
          <a:prstGeom prst="rect">
            <a:avLst/>
          </a:prstGeom>
        </p:spPr>
      </p:pic>
      <p:grpSp>
        <p:nvGrpSpPr>
          <p:cNvPr id="252" name="组合 251"/>
          <p:cNvGrpSpPr/>
          <p:nvPr/>
        </p:nvGrpSpPr>
        <p:grpSpPr>
          <a:xfrm>
            <a:off x="8357357" y="5016861"/>
            <a:ext cx="656767" cy="1519406"/>
            <a:chOff x="4635500" y="3690938"/>
            <a:chExt cx="1463675" cy="3438525"/>
          </a:xfrm>
          <a:solidFill>
            <a:srgbClr val="0066C8"/>
          </a:solidFill>
        </p:grpSpPr>
        <p:sp>
          <p:nvSpPr>
            <p:cNvPr id="253" name="Freeform 20"/>
            <p:cNvSpPr/>
            <p:nvPr/>
          </p:nvSpPr>
          <p:spPr bwMode="auto">
            <a:xfrm>
              <a:off x="5429250" y="4105275"/>
              <a:ext cx="669925" cy="431800"/>
            </a:xfrm>
            <a:custGeom>
              <a:avLst/>
              <a:gdLst>
                <a:gd name="T0" fmla="*/ 26 w 38"/>
                <a:gd name="T1" fmla="*/ 1 h 25"/>
                <a:gd name="T2" fmla="*/ 37 w 38"/>
                <a:gd name="T3" fmla="*/ 13 h 25"/>
                <a:gd name="T4" fmla="*/ 25 w 38"/>
                <a:gd name="T5" fmla="*/ 24 h 25"/>
                <a:gd name="T6" fmla="*/ 0 w 38"/>
                <a:gd name="T7" fmla="*/ 23 h 25"/>
                <a:gd name="T8" fmla="*/ 26 w 38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5">
                  <a:moveTo>
                    <a:pt x="26" y="1"/>
                  </a:moveTo>
                  <a:cubicBezTo>
                    <a:pt x="33" y="1"/>
                    <a:pt x="38" y="7"/>
                    <a:pt x="37" y="13"/>
                  </a:cubicBezTo>
                  <a:cubicBezTo>
                    <a:pt x="37" y="19"/>
                    <a:pt x="31" y="25"/>
                    <a:pt x="25" y="24"/>
                  </a:cubicBezTo>
                  <a:cubicBezTo>
                    <a:pt x="17" y="22"/>
                    <a:pt x="11" y="16"/>
                    <a:pt x="0" y="23"/>
                  </a:cubicBezTo>
                  <a:cubicBezTo>
                    <a:pt x="6" y="12"/>
                    <a:pt x="19" y="0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4" name="Freeform 21"/>
            <p:cNvSpPr/>
            <p:nvPr/>
          </p:nvSpPr>
          <p:spPr bwMode="auto">
            <a:xfrm>
              <a:off x="4635500" y="4105275"/>
              <a:ext cx="652462" cy="431800"/>
            </a:xfrm>
            <a:custGeom>
              <a:avLst/>
              <a:gdLst>
                <a:gd name="T0" fmla="*/ 11 w 37"/>
                <a:gd name="T1" fmla="*/ 1 h 25"/>
                <a:gd name="T2" fmla="*/ 0 w 37"/>
                <a:gd name="T3" fmla="*/ 13 h 25"/>
                <a:gd name="T4" fmla="*/ 12 w 37"/>
                <a:gd name="T5" fmla="*/ 24 h 25"/>
                <a:gd name="T6" fmla="*/ 37 w 37"/>
                <a:gd name="T7" fmla="*/ 23 h 25"/>
                <a:gd name="T8" fmla="*/ 11 w 37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5">
                  <a:moveTo>
                    <a:pt x="11" y="1"/>
                  </a:moveTo>
                  <a:cubicBezTo>
                    <a:pt x="5" y="1"/>
                    <a:pt x="0" y="7"/>
                    <a:pt x="0" y="13"/>
                  </a:cubicBezTo>
                  <a:cubicBezTo>
                    <a:pt x="0" y="19"/>
                    <a:pt x="6" y="25"/>
                    <a:pt x="12" y="24"/>
                  </a:cubicBezTo>
                  <a:cubicBezTo>
                    <a:pt x="20" y="22"/>
                    <a:pt x="26" y="16"/>
                    <a:pt x="37" y="23"/>
                  </a:cubicBezTo>
                  <a:cubicBezTo>
                    <a:pt x="31" y="12"/>
                    <a:pt x="19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5" name="Freeform 22"/>
            <p:cNvSpPr/>
            <p:nvPr/>
          </p:nvSpPr>
          <p:spPr bwMode="auto">
            <a:xfrm>
              <a:off x="4865688" y="3776663"/>
              <a:ext cx="439737" cy="690563"/>
            </a:xfrm>
            <a:custGeom>
              <a:avLst/>
              <a:gdLst>
                <a:gd name="T0" fmla="*/ 17 w 25"/>
                <a:gd name="T1" fmla="*/ 5 h 40"/>
                <a:gd name="T2" fmla="*/ 2 w 25"/>
                <a:gd name="T3" fmla="*/ 9 h 40"/>
                <a:gd name="T4" fmla="*/ 7 w 25"/>
                <a:gd name="T5" fmla="*/ 21 h 40"/>
                <a:gd name="T6" fmla="*/ 25 w 25"/>
                <a:gd name="T7" fmla="*/ 40 h 40"/>
                <a:gd name="T8" fmla="*/ 17 w 25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0">
                  <a:moveTo>
                    <a:pt x="17" y="5"/>
                  </a:moveTo>
                  <a:cubicBezTo>
                    <a:pt x="9" y="0"/>
                    <a:pt x="3" y="4"/>
                    <a:pt x="2" y="9"/>
                  </a:cubicBezTo>
                  <a:cubicBezTo>
                    <a:pt x="0" y="14"/>
                    <a:pt x="3" y="18"/>
                    <a:pt x="7" y="21"/>
                  </a:cubicBezTo>
                  <a:cubicBezTo>
                    <a:pt x="15" y="25"/>
                    <a:pt x="20" y="30"/>
                    <a:pt x="25" y="40"/>
                  </a:cubicBezTo>
                  <a:cubicBezTo>
                    <a:pt x="25" y="27"/>
                    <a:pt x="22" y="9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6" name="Freeform 23"/>
            <p:cNvSpPr/>
            <p:nvPr/>
          </p:nvSpPr>
          <p:spPr bwMode="auto">
            <a:xfrm>
              <a:off x="5411788" y="3776663"/>
              <a:ext cx="441325" cy="690563"/>
            </a:xfrm>
            <a:custGeom>
              <a:avLst/>
              <a:gdLst>
                <a:gd name="T0" fmla="*/ 9 w 25"/>
                <a:gd name="T1" fmla="*/ 5 h 40"/>
                <a:gd name="T2" fmla="*/ 24 w 25"/>
                <a:gd name="T3" fmla="*/ 9 h 40"/>
                <a:gd name="T4" fmla="*/ 18 w 25"/>
                <a:gd name="T5" fmla="*/ 21 h 40"/>
                <a:gd name="T6" fmla="*/ 0 w 25"/>
                <a:gd name="T7" fmla="*/ 40 h 40"/>
                <a:gd name="T8" fmla="*/ 9 w 25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0">
                  <a:moveTo>
                    <a:pt x="9" y="5"/>
                  </a:moveTo>
                  <a:cubicBezTo>
                    <a:pt x="16" y="0"/>
                    <a:pt x="22" y="4"/>
                    <a:pt x="24" y="9"/>
                  </a:cubicBezTo>
                  <a:cubicBezTo>
                    <a:pt x="25" y="14"/>
                    <a:pt x="22" y="18"/>
                    <a:pt x="18" y="21"/>
                  </a:cubicBezTo>
                  <a:cubicBezTo>
                    <a:pt x="10" y="25"/>
                    <a:pt x="5" y="30"/>
                    <a:pt x="0" y="40"/>
                  </a:cubicBezTo>
                  <a:cubicBezTo>
                    <a:pt x="0" y="27"/>
                    <a:pt x="3" y="9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7" name="Freeform 24"/>
            <p:cNvSpPr/>
            <p:nvPr/>
          </p:nvSpPr>
          <p:spPr bwMode="auto">
            <a:xfrm>
              <a:off x="5235575" y="3690938"/>
              <a:ext cx="246062" cy="587375"/>
            </a:xfrm>
            <a:custGeom>
              <a:avLst/>
              <a:gdLst>
                <a:gd name="T0" fmla="*/ 13 w 14"/>
                <a:gd name="T1" fmla="*/ 10 h 34"/>
                <a:gd name="T2" fmla="*/ 14 w 14"/>
                <a:gd name="T3" fmla="*/ 7 h 34"/>
                <a:gd name="T4" fmla="*/ 7 w 14"/>
                <a:gd name="T5" fmla="*/ 0 h 34"/>
                <a:gd name="T6" fmla="*/ 0 w 14"/>
                <a:gd name="T7" fmla="*/ 7 h 34"/>
                <a:gd name="T8" fmla="*/ 1 w 14"/>
                <a:gd name="T9" fmla="*/ 10 h 34"/>
                <a:gd name="T10" fmla="*/ 7 w 14"/>
                <a:gd name="T11" fmla="*/ 34 h 34"/>
                <a:gd name="T12" fmla="*/ 13 w 14"/>
                <a:gd name="T1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13" y="10"/>
                  </a:moveTo>
                  <a:cubicBezTo>
                    <a:pt x="14" y="9"/>
                    <a:pt x="14" y="8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1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8" name="Freeform 25"/>
            <p:cNvSpPr/>
            <p:nvPr/>
          </p:nvSpPr>
          <p:spPr bwMode="auto">
            <a:xfrm>
              <a:off x="5429250" y="4105275"/>
              <a:ext cx="669925" cy="431800"/>
            </a:xfrm>
            <a:custGeom>
              <a:avLst/>
              <a:gdLst>
                <a:gd name="T0" fmla="*/ 26 w 38"/>
                <a:gd name="T1" fmla="*/ 1 h 25"/>
                <a:gd name="T2" fmla="*/ 37 w 38"/>
                <a:gd name="T3" fmla="*/ 13 h 25"/>
                <a:gd name="T4" fmla="*/ 25 w 38"/>
                <a:gd name="T5" fmla="*/ 24 h 25"/>
                <a:gd name="T6" fmla="*/ 0 w 38"/>
                <a:gd name="T7" fmla="*/ 23 h 25"/>
                <a:gd name="T8" fmla="*/ 26 w 38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5">
                  <a:moveTo>
                    <a:pt x="26" y="1"/>
                  </a:moveTo>
                  <a:cubicBezTo>
                    <a:pt x="33" y="1"/>
                    <a:pt x="38" y="7"/>
                    <a:pt x="37" y="13"/>
                  </a:cubicBezTo>
                  <a:cubicBezTo>
                    <a:pt x="37" y="19"/>
                    <a:pt x="31" y="25"/>
                    <a:pt x="25" y="24"/>
                  </a:cubicBezTo>
                  <a:cubicBezTo>
                    <a:pt x="17" y="22"/>
                    <a:pt x="11" y="16"/>
                    <a:pt x="0" y="23"/>
                  </a:cubicBezTo>
                  <a:cubicBezTo>
                    <a:pt x="6" y="12"/>
                    <a:pt x="19" y="0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9" name="Freeform 26"/>
            <p:cNvSpPr/>
            <p:nvPr/>
          </p:nvSpPr>
          <p:spPr bwMode="auto">
            <a:xfrm>
              <a:off x="5411788" y="3776663"/>
              <a:ext cx="441325" cy="690563"/>
            </a:xfrm>
            <a:custGeom>
              <a:avLst/>
              <a:gdLst>
                <a:gd name="T0" fmla="*/ 9 w 25"/>
                <a:gd name="T1" fmla="*/ 5 h 40"/>
                <a:gd name="T2" fmla="*/ 24 w 25"/>
                <a:gd name="T3" fmla="*/ 9 h 40"/>
                <a:gd name="T4" fmla="*/ 18 w 25"/>
                <a:gd name="T5" fmla="*/ 21 h 40"/>
                <a:gd name="T6" fmla="*/ 0 w 25"/>
                <a:gd name="T7" fmla="*/ 40 h 40"/>
                <a:gd name="T8" fmla="*/ 9 w 25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0">
                  <a:moveTo>
                    <a:pt x="9" y="5"/>
                  </a:moveTo>
                  <a:cubicBezTo>
                    <a:pt x="16" y="0"/>
                    <a:pt x="22" y="4"/>
                    <a:pt x="24" y="9"/>
                  </a:cubicBezTo>
                  <a:cubicBezTo>
                    <a:pt x="25" y="14"/>
                    <a:pt x="22" y="18"/>
                    <a:pt x="18" y="21"/>
                  </a:cubicBezTo>
                  <a:cubicBezTo>
                    <a:pt x="10" y="25"/>
                    <a:pt x="5" y="30"/>
                    <a:pt x="0" y="40"/>
                  </a:cubicBezTo>
                  <a:cubicBezTo>
                    <a:pt x="0" y="27"/>
                    <a:pt x="3" y="9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0" name="Freeform 27"/>
            <p:cNvSpPr/>
            <p:nvPr/>
          </p:nvSpPr>
          <p:spPr bwMode="auto">
            <a:xfrm>
              <a:off x="5359400" y="3690938"/>
              <a:ext cx="122237" cy="569913"/>
            </a:xfrm>
            <a:custGeom>
              <a:avLst/>
              <a:gdLst>
                <a:gd name="T0" fmla="*/ 6 w 7"/>
                <a:gd name="T1" fmla="*/ 10 h 33"/>
                <a:gd name="T2" fmla="*/ 7 w 7"/>
                <a:gd name="T3" fmla="*/ 7 h 33"/>
                <a:gd name="T4" fmla="*/ 0 w 7"/>
                <a:gd name="T5" fmla="*/ 0 h 33"/>
                <a:gd name="T6" fmla="*/ 0 w 7"/>
                <a:gd name="T7" fmla="*/ 0 h 33"/>
                <a:gd name="T8" fmla="*/ 0 w 7"/>
                <a:gd name="T9" fmla="*/ 33 h 33"/>
                <a:gd name="T10" fmla="*/ 6 w 7"/>
                <a:gd name="T11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33">
                  <a:moveTo>
                    <a:pt x="6" y="10"/>
                  </a:moveTo>
                  <a:cubicBezTo>
                    <a:pt x="7" y="9"/>
                    <a:pt x="7" y="8"/>
                    <a:pt x="7" y="7"/>
                  </a:cubicBezTo>
                  <a:cubicBezTo>
                    <a:pt x="7" y="3"/>
                    <a:pt x="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1" name="Freeform 28"/>
            <p:cNvSpPr/>
            <p:nvPr/>
          </p:nvSpPr>
          <p:spPr bwMode="auto">
            <a:xfrm>
              <a:off x="4918075" y="5849938"/>
              <a:ext cx="900112" cy="571500"/>
            </a:xfrm>
            <a:custGeom>
              <a:avLst/>
              <a:gdLst>
                <a:gd name="T0" fmla="*/ 567 w 567"/>
                <a:gd name="T1" fmla="*/ 0 h 360"/>
                <a:gd name="T2" fmla="*/ 0 w 567"/>
                <a:gd name="T3" fmla="*/ 305 h 360"/>
                <a:gd name="T4" fmla="*/ 0 w 567"/>
                <a:gd name="T5" fmla="*/ 360 h 360"/>
                <a:gd name="T6" fmla="*/ 567 w 567"/>
                <a:gd name="T7" fmla="*/ 55 h 360"/>
                <a:gd name="T8" fmla="*/ 567 w 567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360">
                  <a:moveTo>
                    <a:pt x="567" y="0"/>
                  </a:moveTo>
                  <a:lnTo>
                    <a:pt x="0" y="305"/>
                  </a:lnTo>
                  <a:lnTo>
                    <a:pt x="0" y="360"/>
                  </a:lnTo>
                  <a:lnTo>
                    <a:pt x="567" y="55"/>
                  </a:lnTo>
                  <a:lnTo>
                    <a:pt x="5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2" name="Freeform 29"/>
            <p:cNvSpPr/>
            <p:nvPr/>
          </p:nvSpPr>
          <p:spPr bwMode="auto">
            <a:xfrm>
              <a:off x="4918075" y="5849938"/>
              <a:ext cx="900112" cy="571500"/>
            </a:xfrm>
            <a:custGeom>
              <a:avLst/>
              <a:gdLst>
                <a:gd name="T0" fmla="*/ 0 w 567"/>
                <a:gd name="T1" fmla="*/ 0 h 360"/>
                <a:gd name="T2" fmla="*/ 567 w 567"/>
                <a:gd name="T3" fmla="*/ 305 h 360"/>
                <a:gd name="T4" fmla="*/ 567 w 567"/>
                <a:gd name="T5" fmla="*/ 360 h 360"/>
                <a:gd name="T6" fmla="*/ 0 w 567"/>
                <a:gd name="T7" fmla="*/ 55 h 360"/>
                <a:gd name="T8" fmla="*/ 0 w 567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360">
                  <a:moveTo>
                    <a:pt x="0" y="0"/>
                  </a:moveTo>
                  <a:lnTo>
                    <a:pt x="567" y="305"/>
                  </a:lnTo>
                  <a:lnTo>
                    <a:pt x="567" y="36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3" name="Freeform 30"/>
            <p:cNvSpPr/>
            <p:nvPr/>
          </p:nvSpPr>
          <p:spPr bwMode="auto">
            <a:xfrm>
              <a:off x="5006975" y="5314950"/>
              <a:ext cx="704850" cy="569913"/>
            </a:xfrm>
            <a:custGeom>
              <a:avLst/>
              <a:gdLst>
                <a:gd name="T0" fmla="*/ 444 w 444"/>
                <a:gd name="T1" fmla="*/ 0 h 359"/>
                <a:gd name="T2" fmla="*/ 0 w 444"/>
                <a:gd name="T3" fmla="*/ 305 h 359"/>
                <a:gd name="T4" fmla="*/ 0 w 444"/>
                <a:gd name="T5" fmla="*/ 359 h 359"/>
                <a:gd name="T6" fmla="*/ 444 w 444"/>
                <a:gd name="T7" fmla="*/ 54 h 359"/>
                <a:gd name="T8" fmla="*/ 444 w 444"/>
                <a:gd name="T9" fmla="*/ 33 h 359"/>
                <a:gd name="T10" fmla="*/ 444 w 444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359">
                  <a:moveTo>
                    <a:pt x="444" y="0"/>
                  </a:moveTo>
                  <a:lnTo>
                    <a:pt x="0" y="305"/>
                  </a:lnTo>
                  <a:lnTo>
                    <a:pt x="0" y="359"/>
                  </a:lnTo>
                  <a:lnTo>
                    <a:pt x="444" y="54"/>
                  </a:lnTo>
                  <a:lnTo>
                    <a:pt x="444" y="33"/>
                  </a:lnTo>
                  <a:lnTo>
                    <a:pt x="4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4" name="Freeform 31"/>
            <p:cNvSpPr/>
            <p:nvPr/>
          </p:nvSpPr>
          <p:spPr bwMode="auto">
            <a:xfrm>
              <a:off x="5006975" y="5314950"/>
              <a:ext cx="704850" cy="569913"/>
            </a:xfrm>
            <a:custGeom>
              <a:avLst/>
              <a:gdLst>
                <a:gd name="T0" fmla="*/ 11 w 444"/>
                <a:gd name="T1" fmla="*/ 0 h 359"/>
                <a:gd name="T2" fmla="*/ 444 w 444"/>
                <a:gd name="T3" fmla="*/ 305 h 359"/>
                <a:gd name="T4" fmla="*/ 444 w 444"/>
                <a:gd name="T5" fmla="*/ 359 h 359"/>
                <a:gd name="T6" fmla="*/ 0 w 444"/>
                <a:gd name="T7" fmla="*/ 54 h 359"/>
                <a:gd name="T8" fmla="*/ 0 w 444"/>
                <a:gd name="T9" fmla="*/ 33 h 359"/>
                <a:gd name="T10" fmla="*/ 11 w 444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359">
                  <a:moveTo>
                    <a:pt x="11" y="0"/>
                  </a:moveTo>
                  <a:lnTo>
                    <a:pt x="444" y="305"/>
                  </a:lnTo>
                  <a:lnTo>
                    <a:pt x="444" y="359"/>
                  </a:lnTo>
                  <a:lnTo>
                    <a:pt x="0" y="54"/>
                  </a:lnTo>
                  <a:lnTo>
                    <a:pt x="0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5" name="Freeform 32"/>
            <p:cNvSpPr/>
            <p:nvPr/>
          </p:nvSpPr>
          <p:spPr bwMode="auto">
            <a:xfrm>
              <a:off x="4776788" y="6386513"/>
              <a:ext cx="1163637" cy="708025"/>
            </a:xfrm>
            <a:custGeom>
              <a:avLst/>
              <a:gdLst>
                <a:gd name="T0" fmla="*/ 722 w 733"/>
                <a:gd name="T1" fmla="*/ 0 h 446"/>
                <a:gd name="T2" fmla="*/ 0 w 733"/>
                <a:gd name="T3" fmla="*/ 381 h 446"/>
                <a:gd name="T4" fmla="*/ 0 w 733"/>
                <a:gd name="T5" fmla="*/ 446 h 446"/>
                <a:gd name="T6" fmla="*/ 733 w 733"/>
                <a:gd name="T7" fmla="*/ 54 h 446"/>
                <a:gd name="T8" fmla="*/ 722 w 733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446">
                  <a:moveTo>
                    <a:pt x="722" y="0"/>
                  </a:moveTo>
                  <a:lnTo>
                    <a:pt x="0" y="381"/>
                  </a:lnTo>
                  <a:lnTo>
                    <a:pt x="0" y="446"/>
                  </a:lnTo>
                  <a:lnTo>
                    <a:pt x="733" y="54"/>
                  </a:lnTo>
                  <a:lnTo>
                    <a:pt x="7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6" name="Freeform 33"/>
            <p:cNvSpPr/>
            <p:nvPr/>
          </p:nvSpPr>
          <p:spPr bwMode="auto">
            <a:xfrm>
              <a:off x="4794250" y="6386513"/>
              <a:ext cx="1146175" cy="708025"/>
            </a:xfrm>
            <a:custGeom>
              <a:avLst/>
              <a:gdLst>
                <a:gd name="T0" fmla="*/ 11 w 722"/>
                <a:gd name="T1" fmla="*/ 0 h 446"/>
                <a:gd name="T2" fmla="*/ 722 w 722"/>
                <a:gd name="T3" fmla="*/ 381 h 446"/>
                <a:gd name="T4" fmla="*/ 722 w 722"/>
                <a:gd name="T5" fmla="*/ 446 h 446"/>
                <a:gd name="T6" fmla="*/ 0 w 722"/>
                <a:gd name="T7" fmla="*/ 54 h 446"/>
                <a:gd name="T8" fmla="*/ 11 w 722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6">
                  <a:moveTo>
                    <a:pt x="11" y="0"/>
                  </a:moveTo>
                  <a:lnTo>
                    <a:pt x="722" y="381"/>
                  </a:lnTo>
                  <a:lnTo>
                    <a:pt x="722" y="446"/>
                  </a:lnTo>
                  <a:lnTo>
                    <a:pt x="0" y="5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7" name="Freeform 34"/>
            <p:cNvSpPr/>
            <p:nvPr/>
          </p:nvSpPr>
          <p:spPr bwMode="auto">
            <a:xfrm>
              <a:off x="5129213" y="4692650"/>
              <a:ext cx="476250" cy="639763"/>
            </a:xfrm>
            <a:custGeom>
              <a:avLst/>
              <a:gdLst>
                <a:gd name="T0" fmla="*/ 300 w 300"/>
                <a:gd name="T1" fmla="*/ 0 h 403"/>
                <a:gd name="T2" fmla="*/ 0 w 300"/>
                <a:gd name="T3" fmla="*/ 348 h 403"/>
                <a:gd name="T4" fmla="*/ 0 w 300"/>
                <a:gd name="T5" fmla="*/ 403 h 403"/>
                <a:gd name="T6" fmla="*/ 300 w 300"/>
                <a:gd name="T7" fmla="*/ 54 h 403"/>
                <a:gd name="T8" fmla="*/ 300 w 300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03">
                  <a:moveTo>
                    <a:pt x="300" y="0"/>
                  </a:moveTo>
                  <a:lnTo>
                    <a:pt x="0" y="348"/>
                  </a:lnTo>
                  <a:lnTo>
                    <a:pt x="0" y="403"/>
                  </a:lnTo>
                  <a:lnTo>
                    <a:pt x="300" y="54"/>
                  </a:lnTo>
                  <a:lnTo>
                    <a:pt x="3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8" name="Freeform 35"/>
            <p:cNvSpPr/>
            <p:nvPr/>
          </p:nvSpPr>
          <p:spPr bwMode="auto">
            <a:xfrm>
              <a:off x="5129213" y="4692650"/>
              <a:ext cx="476250" cy="639763"/>
            </a:xfrm>
            <a:custGeom>
              <a:avLst/>
              <a:gdLst>
                <a:gd name="T0" fmla="*/ 0 w 300"/>
                <a:gd name="T1" fmla="*/ 0 h 403"/>
                <a:gd name="T2" fmla="*/ 300 w 300"/>
                <a:gd name="T3" fmla="*/ 348 h 403"/>
                <a:gd name="T4" fmla="*/ 300 w 300"/>
                <a:gd name="T5" fmla="*/ 403 h 403"/>
                <a:gd name="T6" fmla="*/ 0 w 300"/>
                <a:gd name="T7" fmla="*/ 54 h 403"/>
                <a:gd name="T8" fmla="*/ 0 w 300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03">
                  <a:moveTo>
                    <a:pt x="0" y="0"/>
                  </a:moveTo>
                  <a:lnTo>
                    <a:pt x="300" y="348"/>
                  </a:lnTo>
                  <a:lnTo>
                    <a:pt x="300" y="403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9" name="Rectangle 36"/>
            <p:cNvSpPr>
              <a:spLocks noChangeArrowheads="1"/>
            </p:cNvSpPr>
            <p:nvPr/>
          </p:nvSpPr>
          <p:spPr bwMode="auto">
            <a:xfrm>
              <a:off x="4970463" y="5816600"/>
              <a:ext cx="776287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0" name="Rectangle 37"/>
            <p:cNvSpPr>
              <a:spLocks noChangeArrowheads="1"/>
            </p:cNvSpPr>
            <p:nvPr/>
          </p:nvSpPr>
          <p:spPr bwMode="auto">
            <a:xfrm>
              <a:off x="5041900" y="5280025"/>
              <a:ext cx="63500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1" name="Rectangle 38"/>
            <p:cNvSpPr>
              <a:spLocks noChangeArrowheads="1"/>
            </p:cNvSpPr>
            <p:nvPr/>
          </p:nvSpPr>
          <p:spPr bwMode="auto">
            <a:xfrm>
              <a:off x="4865688" y="6369050"/>
              <a:ext cx="987425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2" name="Rectangle 39"/>
            <p:cNvSpPr>
              <a:spLocks noChangeArrowheads="1"/>
            </p:cNvSpPr>
            <p:nvPr/>
          </p:nvSpPr>
          <p:spPr bwMode="auto">
            <a:xfrm>
              <a:off x="4759325" y="6991350"/>
              <a:ext cx="1198562" cy="103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3" name="Freeform 40"/>
            <p:cNvSpPr/>
            <p:nvPr/>
          </p:nvSpPr>
          <p:spPr bwMode="auto">
            <a:xfrm>
              <a:off x="4652963" y="4640263"/>
              <a:ext cx="1411287" cy="2489200"/>
            </a:xfrm>
            <a:custGeom>
              <a:avLst/>
              <a:gdLst>
                <a:gd name="T0" fmla="*/ 311 w 889"/>
                <a:gd name="T1" fmla="*/ 0 h 1568"/>
                <a:gd name="T2" fmla="*/ 578 w 889"/>
                <a:gd name="T3" fmla="*/ 0 h 1568"/>
                <a:gd name="T4" fmla="*/ 889 w 889"/>
                <a:gd name="T5" fmla="*/ 1568 h 1568"/>
                <a:gd name="T6" fmla="*/ 800 w 889"/>
                <a:gd name="T7" fmla="*/ 1568 h 1568"/>
                <a:gd name="T8" fmla="*/ 522 w 889"/>
                <a:gd name="T9" fmla="*/ 77 h 1568"/>
                <a:gd name="T10" fmla="*/ 367 w 889"/>
                <a:gd name="T11" fmla="*/ 77 h 1568"/>
                <a:gd name="T12" fmla="*/ 89 w 889"/>
                <a:gd name="T13" fmla="*/ 1568 h 1568"/>
                <a:gd name="T14" fmla="*/ 0 w 889"/>
                <a:gd name="T15" fmla="*/ 1568 h 1568"/>
                <a:gd name="T16" fmla="*/ 311 w 889"/>
                <a:gd name="T17" fmla="*/ 0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9" h="1568">
                  <a:moveTo>
                    <a:pt x="311" y="0"/>
                  </a:moveTo>
                  <a:lnTo>
                    <a:pt x="578" y="0"/>
                  </a:lnTo>
                  <a:lnTo>
                    <a:pt x="889" y="1568"/>
                  </a:lnTo>
                  <a:lnTo>
                    <a:pt x="800" y="1568"/>
                  </a:lnTo>
                  <a:lnTo>
                    <a:pt x="522" y="77"/>
                  </a:lnTo>
                  <a:lnTo>
                    <a:pt x="367" y="77"/>
                  </a:lnTo>
                  <a:lnTo>
                    <a:pt x="89" y="1568"/>
                  </a:lnTo>
                  <a:lnTo>
                    <a:pt x="0" y="1568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4" name="Freeform 41"/>
            <p:cNvSpPr/>
            <p:nvPr/>
          </p:nvSpPr>
          <p:spPr bwMode="auto">
            <a:xfrm>
              <a:off x="5359400" y="5849938"/>
              <a:ext cx="458787" cy="328613"/>
            </a:xfrm>
            <a:custGeom>
              <a:avLst/>
              <a:gdLst>
                <a:gd name="T0" fmla="*/ 289 w 289"/>
                <a:gd name="T1" fmla="*/ 0 h 207"/>
                <a:gd name="T2" fmla="*/ 0 w 289"/>
                <a:gd name="T3" fmla="*/ 153 h 207"/>
                <a:gd name="T4" fmla="*/ 0 w 289"/>
                <a:gd name="T5" fmla="*/ 207 h 207"/>
                <a:gd name="T6" fmla="*/ 289 w 289"/>
                <a:gd name="T7" fmla="*/ 55 h 207"/>
                <a:gd name="T8" fmla="*/ 289 w 289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07">
                  <a:moveTo>
                    <a:pt x="289" y="0"/>
                  </a:moveTo>
                  <a:lnTo>
                    <a:pt x="0" y="153"/>
                  </a:lnTo>
                  <a:lnTo>
                    <a:pt x="0" y="207"/>
                  </a:lnTo>
                  <a:lnTo>
                    <a:pt x="289" y="55"/>
                  </a:lnTo>
                  <a:lnTo>
                    <a:pt x="28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5" name="Freeform 42"/>
            <p:cNvSpPr/>
            <p:nvPr/>
          </p:nvSpPr>
          <p:spPr bwMode="auto">
            <a:xfrm>
              <a:off x="5359400" y="6092825"/>
              <a:ext cx="458787" cy="328613"/>
            </a:xfrm>
            <a:custGeom>
              <a:avLst/>
              <a:gdLst>
                <a:gd name="T0" fmla="*/ 0 w 289"/>
                <a:gd name="T1" fmla="*/ 0 h 207"/>
                <a:gd name="T2" fmla="*/ 289 w 289"/>
                <a:gd name="T3" fmla="*/ 152 h 207"/>
                <a:gd name="T4" fmla="*/ 289 w 289"/>
                <a:gd name="T5" fmla="*/ 207 h 207"/>
                <a:gd name="T6" fmla="*/ 0 w 289"/>
                <a:gd name="T7" fmla="*/ 54 h 207"/>
                <a:gd name="T8" fmla="*/ 0 w 289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07">
                  <a:moveTo>
                    <a:pt x="0" y="0"/>
                  </a:moveTo>
                  <a:lnTo>
                    <a:pt x="289" y="152"/>
                  </a:lnTo>
                  <a:lnTo>
                    <a:pt x="289" y="207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6" name="Freeform 43"/>
            <p:cNvSpPr/>
            <p:nvPr/>
          </p:nvSpPr>
          <p:spPr bwMode="auto">
            <a:xfrm>
              <a:off x="5359400" y="5314950"/>
              <a:ext cx="352425" cy="328613"/>
            </a:xfrm>
            <a:custGeom>
              <a:avLst/>
              <a:gdLst>
                <a:gd name="T0" fmla="*/ 222 w 222"/>
                <a:gd name="T1" fmla="*/ 0 h 207"/>
                <a:gd name="T2" fmla="*/ 0 w 222"/>
                <a:gd name="T3" fmla="*/ 152 h 207"/>
                <a:gd name="T4" fmla="*/ 0 w 222"/>
                <a:gd name="T5" fmla="*/ 207 h 207"/>
                <a:gd name="T6" fmla="*/ 222 w 222"/>
                <a:gd name="T7" fmla="*/ 54 h 207"/>
                <a:gd name="T8" fmla="*/ 222 w 222"/>
                <a:gd name="T9" fmla="*/ 33 h 207"/>
                <a:gd name="T10" fmla="*/ 222 w 222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207">
                  <a:moveTo>
                    <a:pt x="222" y="0"/>
                  </a:moveTo>
                  <a:lnTo>
                    <a:pt x="0" y="152"/>
                  </a:lnTo>
                  <a:lnTo>
                    <a:pt x="0" y="207"/>
                  </a:lnTo>
                  <a:lnTo>
                    <a:pt x="222" y="54"/>
                  </a:lnTo>
                  <a:lnTo>
                    <a:pt x="222" y="33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7" name="Freeform 44"/>
            <p:cNvSpPr/>
            <p:nvPr/>
          </p:nvSpPr>
          <p:spPr bwMode="auto">
            <a:xfrm>
              <a:off x="5359400" y="5556250"/>
              <a:ext cx="352425" cy="328613"/>
            </a:xfrm>
            <a:custGeom>
              <a:avLst/>
              <a:gdLst>
                <a:gd name="T0" fmla="*/ 0 w 222"/>
                <a:gd name="T1" fmla="*/ 0 h 207"/>
                <a:gd name="T2" fmla="*/ 222 w 222"/>
                <a:gd name="T3" fmla="*/ 153 h 207"/>
                <a:gd name="T4" fmla="*/ 222 w 222"/>
                <a:gd name="T5" fmla="*/ 207 h 207"/>
                <a:gd name="T6" fmla="*/ 0 w 222"/>
                <a:gd name="T7" fmla="*/ 55 h 207"/>
                <a:gd name="T8" fmla="*/ 0 w 222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207">
                  <a:moveTo>
                    <a:pt x="0" y="0"/>
                  </a:moveTo>
                  <a:lnTo>
                    <a:pt x="222" y="153"/>
                  </a:lnTo>
                  <a:lnTo>
                    <a:pt x="222" y="207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8" name="Freeform 45"/>
            <p:cNvSpPr/>
            <p:nvPr/>
          </p:nvSpPr>
          <p:spPr bwMode="auto">
            <a:xfrm>
              <a:off x="5359400" y="6386513"/>
              <a:ext cx="581025" cy="396875"/>
            </a:xfrm>
            <a:custGeom>
              <a:avLst/>
              <a:gdLst>
                <a:gd name="T0" fmla="*/ 355 w 366"/>
                <a:gd name="T1" fmla="*/ 0 h 250"/>
                <a:gd name="T2" fmla="*/ 0 w 366"/>
                <a:gd name="T3" fmla="*/ 185 h 250"/>
                <a:gd name="T4" fmla="*/ 0 w 366"/>
                <a:gd name="T5" fmla="*/ 250 h 250"/>
                <a:gd name="T6" fmla="*/ 366 w 366"/>
                <a:gd name="T7" fmla="*/ 54 h 250"/>
                <a:gd name="T8" fmla="*/ 355 w 366"/>
                <a:gd name="T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250">
                  <a:moveTo>
                    <a:pt x="355" y="0"/>
                  </a:moveTo>
                  <a:lnTo>
                    <a:pt x="0" y="185"/>
                  </a:lnTo>
                  <a:lnTo>
                    <a:pt x="0" y="250"/>
                  </a:lnTo>
                  <a:lnTo>
                    <a:pt x="366" y="54"/>
                  </a:lnTo>
                  <a:lnTo>
                    <a:pt x="3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9" name="Freeform 46"/>
            <p:cNvSpPr/>
            <p:nvPr/>
          </p:nvSpPr>
          <p:spPr bwMode="auto">
            <a:xfrm>
              <a:off x="5359400" y="6680200"/>
              <a:ext cx="581025" cy="414338"/>
            </a:xfrm>
            <a:custGeom>
              <a:avLst/>
              <a:gdLst>
                <a:gd name="T0" fmla="*/ 0 w 366"/>
                <a:gd name="T1" fmla="*/ 0 h 261"/>
                <a:gd name="T2" fmla="*/ 366 w 366"/>
                <a:gd name="T3" fmla="*/ 196 h 261"/>
                <a:gd name="T4" fmla="*/ 366 w 366"/>
                <a:gd name="T5" fmla="*/ 261 h 261"/>
                <a:gd name="T6" fmla="*/ 0 w 366"/>
                <a:gd name="T7" fmla="*/ 65 h 261"/>
                <a:gd name="T8" fmla="*/ 0 w 366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261">
                  <a:moveTo>
                    <a:pt x="0" y="0"/>
                  </a:moveTo>
                  <a:lnTo>
                    <a:pt x="366" y="196"/>
                  </a:lnTo>
                  <a:lnTo>
                    <a:pt x="366" y="261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0" name="Freeform 47"/>
            <p:cNvSpPr/>
            <p:nvPr/>
          </p:nvSpPr>
          <p:spPr bwMode="auto">
            <a:xfrm>
              <a:off x="5359400" y="4692650"/>
              <a:ext cx="246062" cy="363538"/>
            </a:xfrm>
            <a:custGeom>
              <a:avLst/>
              <a:gdLst>
                <a:gd name="T0" fmla="*/ 155 w 155"/>
                <a:gd name="T1" fmla="*/ 0 h 229"/>
                <a:gd name="T2" fmla="*/ 0 w 155"/>
                <a:gd name="T3" fmla="*/ 174 h 229"/>
                <a:gd name="T4" fmla="*/ 0 w 155"/>
                <a:gd name="T5" fmla="*/ 229 h 229"/>
                <a:gd name="T6" fmla="*/ 155 w 155"/>
                <a:gd name="T7" fmla="*/ 54 h 229"/>
                <a:gd name="T8" fmla="*/ 155 w 15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29">
                  <a:moveTo>
                    <a:pt x="155" y="0"/>
                  </a:moveTo>
                  <a:lnTo>
                    <a:pt x="0" y="174"/>
                  </a:lnTo>
                  <a:lnTo>
                    <a:pt x="0" y="229"/>
                  </a:lnTo>
                  <a:lnTo>
                    <a:pt x="155" y="5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1" name="Freeform 48"/>
            <p:cNvSpPr/>
            <p:nvPr/>
          </p:nvSpPr>
          <p:spPr bwMode="auto">
            <a:xfrm>
              <a:off x="5359400" y="4968875"/>
              <a:ext cx="246062" cy="363538"/>
            </a:xfrm>
            <a:custGeom>
              <a:avLst/>
              <a:gdLst>
                <a:gd name="T0" fmla="*/ 0 w 155"/>
                <a:gd name="T1" fmla="*/ 0 h 229"/>
                <a:gd name="T2" fmla="*/ 155 w 155"/>
                <a:gd name="T3" fmla="*/ 174 h 229"/>
                <a:gd name="T4" fmla="*/ 155 w 155"/>
                <a:gd name="T5" fmla="*/ 229 h 229"/>
                <a:gd name="T6" fmla="*/ 0 w 155"/>
                <a:gd name="T7" fmla="*/ 55 h 229"/>
                <a:gd name="T8" fmla="*/ 0 w 15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29">
                  <a:moveTo>
                    <a:pt x="0" y="0"/>
                  </a:moveTo>
                  <a:lnTo>
                    <a:pt x="155" y="174"/>
                  </a:lnTo>
                  <a:lnTo>
                    <a:pt x="155" y="229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2" name="Rectangle 49"/>
            <p:cNvSpPr>
              <a:spLocks noChangeArrowheads="1"/>
            </p:cNvSpPr>
            <p:nvPr/>
          </p:nvSpPr>
          <p:spPr bwMode="auto">
            <a:xfrm>
              <a:off x="5359400" y="5816600"/>
              <a:ext cx="387350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3" name="Rectangle 50"/>
            <p:cNvSpPr>
              <a:spLocks noChangeArrowheads="1"/>
            </p:cNvSpPr>
            <p:nvPr/>
          </p:nvSpPr>
          <p:spPr bwMode="auto">
            <a:xfrm>
              <a:off x="5359400" y="5280025"/>
              <a:ext cx="31750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4" name="Rectangle 51"/>
            <p:cNvSpPr>
              <a:spLocks noChangeArrowheads="1"/>
            </p:cNvSpPr>
            <p:nvPr/>
          </p:nvSpPr>
          <p:spPr bwMode="auto">
            <a:xfrm>
              <a:off x="5359400" y="6369050"/>
              <a:ext cx="493712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5" name="Rectangle 52"/>
            <p:cNvSpPr>
              <a:spLocks noChangeArrowheads="1"/>
            </p:cNvSpPr>
            <p:nvPr/>
          </p:nvSpPr>
          <p:spPr bwMode="auto">
            <a:xfrm>
              <a:off x="5359400" y="6991350"/>
              <a:ext cx="598487" cy="103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6" name="Freeform 53"/>
            <p:cNvSpPr/>
            <p:nvPr/>
          </p:nvSpPr>
          <p:spPr bwMode="auto">
            <a:xfrm>
              <a:off x="5359400" y="4640263"/>
              <a:ext cx="704850" cy="2489200"/>
            </a:xfrm>
            <a:custGeom>
              <a:avLst/>
              <a:gdLst>
                <a:gd name="T0" fmla="*/ 0 w 444"/>
                <a:gd name="T1" fmla="*/ 0 h 1568"/>
                <a:gd name="T2" fmla="*/ 133 w 444"/>
                <a:gd name="T3" fmla="*/ 0 h 1568"/>
                <a:gd name="T4" fmla="*/ 444 w 444"/>
                <a:gd name="T5" fmla="*/ 1568 h 1568"/>
                <a:gd name="T6" fmla="*/ 355 w 444"/>
                <a:gd name="T7" fmla="*/ 1568 h 1568"/>
                <a:gd name="T8" fmla="*/ 77 w 444"/>
                <a:gd name="T9" fmla="*/ 77 h 1568"/>
                <a:gd name="T10" fmla="*/ 0 w 444"/>
                <a:gd name="T11" fmla="*/ 77 h 1568"/>
                <a:gd name="T12" fmla="*/ 0 w 444"/>
                <a:gd name="T13" fmla="*/ 0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" h="1568">
                  <a:moveTo>
                    <a:pt x="0" y="0"/>
                  </a:moveTo>
                  <a:lnTo>
                    <a:pt x="133" y="0"/>
                  </a:lnTo>
                  <a:lnTo>
                    <a:pt x="444" y="1568"/>
                  </a:lnTo>
                  <a:lnTo>
                    <a:pt x="355" y="1568"/>
                  </a:lnTo>
                  <a:lnTo>
                    <a:pt x="77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7" name="Freeform 54"/>
            <p:cNvSpPr/>
            <p:nvPr/>
          </p:nvSpPr>
          <p:spPr bwMode="auto">
            <a:xfrm>
              <a:off x="5076825" y="4502150"/>
              <a:ext cx="563562" cy="225425"/>
            </a:xfrm>
            <a:custGeom>
              <a:avLst/>
              <a:gdLst>
                <a:gd name="T0" fmla="*/ 1 w 32"/>
                <a:gd name="T1" fmla="*/ 0 h 13"/>
                <a:gd name="T2" fmla="*/ 31 w 32"/>
                <a:gd name="T3" fmla="*/ 0 h 13"/>
                <a:gd name="T4" fmla="*/ 32 w 32"/>
                <a:gd name="T5" fmla="*/ 1 h 13"/>
                <a:gd name="T6" fmla="*/ 32 w 32"/>
                <a:gd name="T7" fmla="*/ 12 h 13"/>
                <a:gd name="T8" fmla="*/ 31 w 32"/>
                <a:gd name="T9" fmla="*/ 13 h 13"/>
                <a:gd name="T10" fmla="*/ 1 w 32"/>
                <a:gd name="T11" fmla="*/ 13 h 13"/>
                <a:gd name="T12" fmla="*/ 0 w 32"/>
                <a:gd name="T13" fmla="*/ 12 h 13"/>
                <a:gd name="T14" fmla="*/ 0 w 32"/>
                <a:gd name="T15" fmla="*/ 1 h 13"/>
                <a:gd name="T16" fmla="*/ 1 w 32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">
                  <a:moveTo>
                    <a:pt x="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1"/>
                    <a:pt x="32" y="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3"/>
                    <a:pt x="3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8" name="Freeform 55"/>
            <p:cNvSpPr/>
            <p:nvPr/>
          </p:nvSpPr>
          <p:spPr bwMode="auto">
            <a:xfrm>
              <a:off x="5359400" y="4502150"/>
              <a:ext cx="280987" cy="225425"/>
            </a:xfrm>
            <a:custGeom>
              <a:avLst/>
              <a:gdLst>
                <a:gd name="T0" fmla="*/ 0 w 16"/>
                <a:gd name="T1" fmla="*/ 0 h 13"/>
                <a:gd name="T2" fmla="*/ 15 w 16"/>
                <a:gd name="T3" fmla="*/ 0 h 13"/>
                <a:gd name="T4" fmla="*/ 16 w 16"/>
                <a:gd name="T5" fmla="*/ 1 h 13"/>
                <a:gd name="T6" fmla="*/ 16 w 16"/>
                <a:gd name="T7" fmla="*/ 12 h 13"/>
                <a:gd name="T8" fmla="*/ 15 w 16"/>
                <a:gd name="T9" fmla="*/ 13 h 13"/>
                <a:gd name="T10" fmla="*/ 0 w 16"/>
                <a:gd name="T11" fmla="*/ 13 h 13"/>
                <a:gd name="T12" fmla="*/ 0 w 16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3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5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 flipH="1">
            <a:off x="72104" y="3484730"/>
            <a:ext cx="1704133" cy="3316094"/>
            <a:chOff x="6726238" y="4987926"/>
            <a:chExt cx="1611313" cy="1230313"/>
          </a:xfrm>
          <a:solidFill>
            <a:srgbClr val="0066C8"/>
          </a:solidFill>
        </p:grpSpPr>
        <p:sp>
          <p:nvSpPr>
            <p:cNvPr id="290" name="Freeform 59"/>
            <p:cNvSpPr>
              <a:spLocks noEditPoints="1"/>
            </p:cNvSpPr>
            <p:nvPr/>
          </p:nvSpPr>
          <p:spPr bwMode="auto">
            <a:xfrm>
              <a:off x="7796213" y="5392738"/>
              <a:ext cx="541338" cy="288925"/>
            </a:xfrm>
            <a:custGeom>
              <a:avLst/>
              <a:gdLst>
                <a:gd name="T0" fmla="*/ 7 w 79"/>
                <a:gd name="T1" fmla="*/ 0 h 42"/>
                <a:gd name="T2" fmla="*/ 72 w 79"/>
                <a:gd name="T3" fmla="*/ 0 h 42"/>
                <a:gd name="T4" fmla="*/ 77 w 79"/>
                <a:gd name="T5" fmla="*/ 2 h 42"/>
                <a:gd name="T6" fmla="*/ 77 w 79"/>
                <a:gd name="T7" fmla="*/ 2 h 42"/>
                <a:gd name="T8" fmla="*/ 79 w 79"/>
                <a:gd name="T9" fmla="*/ 6 h 42"/>
                <a:gd name="T10" fmla="*/ 79 w 79"/>
                <a:gd name="T11" fmla="*/ 36 h 42"/>
                <a:gd name="T12" fmla="*/ 77 w 79"/>
                <a:gd name="T13" fmla="*/ 41 h 42"/>
                <a:gd name="T14" fmla="*/ 77 w 79"/>
                <a:gd name="T15" fmla="*/ 41 h 42"/>
                <a:gd name="T16" fmla="*/ 77 w 79"/>
                <a:gd name="T17" fmla="*/ 41 h 42"/>
                <a:gd name="T18" fmla="*/ 72 w 79"/>
                <a:gd name="T19" fmla="*/ 42 h 42"/>
                <a:gd name="T20" fmla="*/ 7 w 79"/>
                <a:gd name="T21" fmla="*/ 42 h 42"/>
                <a:gd name="T22" fmla="*/ 2 w 79"/>
                <a:gd name="T23" fmla="*/ 41 h 42"/>
                <a:gd name="T24" fmla="*/ 2 w 79"/>
                <a:gd name="T25" fmla="*/ 41 h 42"/>
                <a:gd name="T26" fmla="*/ 0 w 79"/>
                <a:gd name="T27" fmla="*/ 36 h 42"/>
                <a:gd name="T28" fmla="*/ 0 w 79"/>
                <a:gd name="T29" fmla="*/ 6 h 42"/>
                <a:gd name="T30" fmla="*/ 2 w 79"/>
                <a:gd name="T31" fmla="*/ 2 h 42"/>
                <a:gd name="T32" fmla="*/ 7 w 79"/>
                <a:gd name="T33" fmla="*/ 0 h 42"/>
                <a:gd name="T34" fmla="*/ 72 w 79"/>
                <a:gd name="T35" fmla="*/ 3 h 42"/>
                <a:gd name="T36" fmla="*/ 7 w 79"/>
                <a:gd name="T37" fmla="*/ 3 h 42"/>
                <a:gd name="T38" fmla="*/ 5 w 79"/>
                <a:gd name="T39" fmla="*/ 4 h 42"/>
                <a:gd name="T40" fmla="*/ 4 w 79"/>
                <a:gd name="T41" fmla="*/ 6 h 42"/>
                <a:gd name="T42" fmla="*/ 4 w 79"/>
                <a:gd name="T43" fmla="*/ 36 h 42"/>
                <a:gd name="T44" fmla="*/ 5 w 79"/>
                <a:gd name="T45" fmla="*/ 38 h 42"/>
                <a:gd name="T46" fmla="*/ 5 w 79"/>
                <a:gd name="T47" fmla="*/ 38 h 42"/>
                <a:gd name="T48" fmla="*/ 7 w 79"/>
                <a:gd name="T49" fmla="*/ 39 h 42"/>
                <a:gd name="T50" fmla="*/ 72 w 79"/>
                <a:gd name="T51" fmla="*/ 39 h 42"/>
                <a:gd name="T52" fmla="*/ 74 w 79"/>
                <a:gd name="T53" fmla="*/ 38 h 42"/>
                <a:gd name="T54" fmla="*/ 74 w 79"/>
                <a:gd name="T55" fmla="*/ 38 h 42"/>
                <a:gd name="T56" fmla="*/ 75 w 79"/>
                <a:gd name="T57" fmla="*/ 36 h 42"/>
                <a:gd name="T58" fmla="*/ 75 w 79"/>
                <a:gd name="T59" fmla="*/ 6 h 42"/>
                <a:gd name="T60" fmla="*/ 74 w 79"/>
                <a:gd name="T61" fmla="*/ 4 h 42"/>
                <a:gd name="T62" fmla="*/ 74 w 79"/>
                <a:gd name="T63" fmla="*/ 4 h 42"/>
                <a:gd name="T64" fmla="*/ 72 w 79"/>
                <a:gd name="T6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42">
                  <a:moveTo>
                    <a:pt x="7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4" y="0"/>
                    <a:pt x="76" y="0"/>
                    <a:pt x="77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3"/>
                    <a:pt x="79" y="4"/>
                    <a:pt x="79" y="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9" y="38"/>
                    <a:pt x="78" y="40"/>
                    <a:pt x="77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6" y="42"/>
                    <a:pt x="74" y="42"/>
                    <a:pt x="72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" y="42"/>
                    <a:pt x="3" y="42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0"/>
                    <a:pt x="0" y="38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0"/>
                    <a:pt x="5" y="0"/>
                    <a:pt x="7" y="0"/>
                  </a:cubicBezTo>
                  <a:close/>
                  <a:moveTo>
                    <a:pt x="72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4" y="4"/>
                    <a:pt x="4" y="5"/>
                    <a:pt x="4" y="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6" y="39"/>
                    <a:pt x="7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4" y="39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5" y="38"/>
                    <a:pt x="75" y="37"/>
                    <a:pt x="75" y="3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5"/>
                    <a:pt x="75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3"/>
                    <a:pt x="73" y="3"/>
                    <a:pt x="7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1" name="Freeform 60"/>
            <p:cNvSpPr>
              <a:spLocks noEditPoints="1"/>
            </p:cNvSpPr>
            <p:nvPr/>
          </p:nvSpPr>
          <p:spPr bwMode="auto">
            <a:xfrm>
              <a:off x="7891463" y="5722938"/>
              <a:ext cx="446088" cy="288925"/>
            </a:xfrm>
            <a:custGeom>
              <a:avLst/>
              <a:gdLst>
                <a:gd name="T0" fmla="*/ 7 w 65"/>
                <a:gd name="T1" fmla="*/ 0 h 42"/>
                <a:gd name="T2" fmla="*/ 58 w 65"/>
                <a:gd name="T3" fmla="*/ 0 h 42"/>
                <a:gd name="T4" fmla="*/ 63 w 65"/>
                <a:gd name="T5" fmla="*/ 2 h 42"/>
                <a:gd name="T6" fmla="*/ 63 w 65"/>
                <a:gd name="T7" fmla="*/ 2 h 42"/>
                <a:gd name="T8" fmla="*/ 65 w 65"/>
                <a:gd name="T9" fmla="*/ 6 h 42"/>
                <a:gd name="T10" fmla="*/ 65 w 65"/>
                <a:gd name="T11" fmla="*/ 36 h 42"/>
                <a:gd name="T12" fmla="*/ 63 w 65"/>
                <a:gd name="T13" fmla="*/ 41 h 42"/>
                <a:gd name="T14" fmla="*/ 63 w 65"/>
                <a:gd name="T15" fmla="*/ 41 h 42"/>
                <a:gd name="T16" fmla="*/ 63 w 65"/>
                <a:gd name="T17" fmla="*/ 41 h 42"/>
                <a:gd name="T18" fmla="*/ 58 w 65"/>
                <a:gd name="T19" fmla="*/ 42 h 42"/>
                <a:gd name="T20" fmla="*/ 7 w 65"/>
                <a:gd name="T21" fmla="*/ 42 h 42"/>
                <a:gd name="T22" fmla="*/ 2 w 65"/>
                <a:gd name="T23" fmla="*/ 41 h 42"/>
                <a:gd name="T24" fmla="*/ 2 w 65"/>
                <a:gd name="T25" fmla="*/ 41 h 42"/>
                <a:gd name="T26" fmla="*/ 0 w 65"/>
                <a:gd name="T27" fmla="*/ 36 h 42"/>
                <a:gd name="T28" fmla="*/ 0 w 65"/>
                <a:gd name="T29" fmla="*/ 6 h 42"/>
                <a:gd name="T30" fmla="*/ 2 w 65"/>
                <a:gd name="T31" fmla="*/ 2 h 42"/>
                <a:gd name="T32" fmla="*/ 7 w 65"/>
                <a:gd name="T33" fmla="*/ 0 h 42"/>
                <a:gd name="T34" fmla="*/ 58 w 65"/>
                <a:gd name="T35" fmla="*/ 3 h 42"/>
                <a:gd name="T36" fmla="*/ 7 w 65"/>
                <a:gd name="T37" fmla="*/ 3 h 42"/>
                <a:gd name="T38" fmla="*/ 5 w 65"/>
                <a:gd name="T39" fmla="*/ 4 h 42"/>
                <a:gd name="T40" fmla="*/ 4 w 65"/>
                <a:gd name="T41" fmla="*/ 6 h 42"/>
                <a:gd name="T42" fmla="*/ 4 w 65"/>
                <a:gd name="T43" fmla="*/ 36 h 42"/>
                <a:gd name="T44" fmla="*/ 5 w 65"/>
                <a:gd name="T45" fmla="*/ 38 h 42"/>
                <a:gd name="T46" fmla="*/ 5 w 65"/>
                <a:gd name="T47" fmla="*/ 38 h 42"/>
                <a:gd name="T48" fmla="*/ 7 w 65"/>
                <a:gd name="T49" fmla="*/ 39 h 42"/>
                <a:gd name="T50" fmla="*/ 58 w 65"/>
                <a:gd name="T51" fmla="*/ 39 h 42"/>
                <a:gd name="T52" fmla="*/ 60 w 65"/>
                <a:gd name="T53" fmla="*/ 38 h 42"/>
                <a:gd name="T54" fmla="*/ 60 w 65"/>
                <a:gd name="T55" fmla="*/ 38 h 42"/>
                <a:gd name="T56" fmla="*/ 61 w 65"/>
                <a:gd name="T57" fmla="*/ 36 h 42"/>
                <a:gd name="T58" fmla="*/ 61 w 65"/>
                <a:gd name="T59" fmla="*/ 6 h 42"/>
                <a:gd name="T60" fmla="*/ 60 w 65"/>
                <a:gd name="T61" fmla="*/ 4 h 42"/>
                <a:gd name="T62" fmla="*/ 60 w 65"/>
                <a:gd name="T63" fmla="*/ 4 h 42"/>
                <a:gd name="T64" fmla="*/ 58 w 65"/>
                <a:gd name="T6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" h="42">
                  <a:moveTo>
                    <a:pt x="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60" y="0"/>
                    <a:pt x="62" y="1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3"/>
                    <a:pt x="65" y="4"/>
                    <a:pt x="65" y="6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5" y="38"/>
                    <a:pt x="64" y="40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42"/>
                    <a:pt x="60" y="42"/>
                    <a:pt x="5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" y="42"/>
                    <a:pt x="3" y="42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0"/>
                    <a:pt x="0" y="38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lose/>
                  <a:moveTo>
                    <a:pt x="58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6" y="39"/>
                    <a:pt x="7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9" y="39"/>
                    <a:pt x="60" y="39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38"/>
                    <a:pt x="61" y="37"/>
                    <a:pt x="61" y="3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4"/>
                    <a:pt x="59" y="3"/>
                    <a:pt x="5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2" name="Rectangle 61"/>
            <p:cNvSpPr>
              <a:spLocks noChangeArrowheads="1"/>
            </p:cNvSpPr>
            <p:nvPr/>
          </p:nvSpPr>
          <p:spPr bwMode="auto">
            <a:xfrm>
              <a:off x="8008938" y="5235576"/>
              <a:ext cx="212725" cy="982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3" name="Rectangle 62"/>
            <p:cNvSpPr>
              <a:spLocks noChangeArrowheads="1"/>
            </p:cNvSpPr>
            <p:nvPr/>
          </p:nvSpPr>
          <p:spPr bwMode="auto">
            <a:xfrm>
              <a:off x="8118475" y="5235576"/>
              <a:ext cx="103188" cy="982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4" name="Rectangle 63"/>
            <p:cNvSpPr>
              <a:spLocks noChangeArrowheads="1"/>
            </p:cNvSpPr>
            <p:nvPr/>
          </p:nvSpPr>
          <p:spPr bwMode="auto">
            <a:xfrm>
              <a:off x="7967663" y="5922963"/>
              <a:ext cx="293688" cy="55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5" name="Rectangle 64"/>
            <p:cNvSpPr>
              <a:spLocks noChangeArrowheads="1"/>
            </p:cNvSpPr>
            <p:nvPr/>
          </p:nvSpPr>
          <p:spPr bwMode="auto">
            <a:xfrm>
              <a:off x="7967663" y="6102351"/>
              <a:ext cx="293688" cy="53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6" name="Rectangle 65"/>
            <p:cNvSpPr>
              <a:spLocks noChangeArrowheads="1"/>
            </p:cNvSpPr>
            <p:nvPr/>
          </p:nvSpPr>
          <p:spPr bwMode="auto">
            <a:xfrm>
              <a:off x="7967663" y="5427663"/>
              <a:ext cx="293688" cy="55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7" name="Rectangle 66"/>
            <p:cNvSpPr>
              <a:spLocks noChangeArrowheads="1"/>
            </p:cNvSpPr>
            <p:nvPr/>
          </p:nvSpPr>
          <p:spPr bwMode="auto">
            <a:xfrm>
              <a:off x="7980363" y="5194301"/>
              <a:ext cx="274638" cy="95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8" name="Rectangle 67"/>
            <p:cNvSpPr>
              <a:spLocks noChangeArrowheads="1"/>
            </p:cNvSpPr>
            <p:nvPr/>
          </p:nvSpPr>
          <p:spPr bwMode="auto">
            <a:xfrm>
              <a:off x="8118475" y="5922963"/>
              <a:ext cx="142875" cy="55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9" name="Rectangle 68"/>
            <p:cNvSpPr>
              <a:spLocks noChangeArrowheads="1"/>
            </p:cNvSpPr>
            <p:nvPr/>
          </p:nvSpPr>
          <p:spPr bwMode="auto">
            <a:xfrm>
              <a:off x="8118475" y="6102351"/>
              <a:ext cx="142875" cy="53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0" name="Rectangle 69"/>
            <p:cNvSpPr>
              <a:spLocks noChangeArrowheads="1"/>
            </p:cNvSpPr>
            <p:nvPr/>
          </p:nvSpPr>
          <p:spPr bwMode="auto">
            <a:xfrm>
              <a:off x="8118475" y="5427663"/>
              <a:ext cx="142875" cy="55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1" name="Rectangle 70"/>
            <p:cNvSpPr>
              <a:spLocks noChangeArrowheads="1"/>
            </p:cNvSpPr>
            <p:nvPr/>
          </p:nvSpPr>
          <p:spPr bwMode="auto">
            <a:xfrm>
              <a:off x="8118475" y="5194301"/>
              <a:ext cx="136525" cy="95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2" name="Freeform 71"/>
            <p:cNvSpPr>
              <a:spLocks noEditPoints="1"/>
            </p:cNvSpPr>
            <p:nvPr/>
          </p:nvSpPr>
          <p:spPr bwMode="auto">
            <a:xfrm>
              <a:off x="7158038" y="5392738"/>
              <a:ext cx="541338" cy="288925"/>
            </a:xfrm>
            <a:custGeom>
              <a:avLst/>
              <a:gdLst>
                <a:gd name="T0" fmla="*/ 72 w 79"/>
                <a:gd name="T1" fmla="*/ 0 h 42"/>
                <a:gd name="T2" fmla="*/ 6 w 79"/>
                <a:gd name="T3" fmla="*/ 0 h 42"/>
                <a:gd name="T4" fmla="*/ 2 w 79"/>
                <a:gd name="T5" fmla="*/ 2 h 42"/>
                <a:gd name="T6" fmla="*/ 2 w 79"/>
                <a:gd name="T7" fmla="*/ 2 h 42"/>
                <a:gd name="T8" fmla="*/ 0 w 79"/>
                <a:gd name="T9" fmla="*/ 6 h 42"/>
                <a:gd name="T10" fmla="*/ 0 w 79"/>
                <a:gd name="T11" fmla="*/ 36 h 42"/>
                <a:gd name="T12" fmla="*/ 2 w 79"/>
                <a:gd name="T13" fmla="*/ 41 h 42"/>
                <a:gd name="T14" fmla="*/ 2 w 79"/>
                <a:gd name="T15" fmla="*/ 41 h 42"/>
                <a:gd name="T16" fmla="*/ 2 w 79"/>
                <a:gd name="T17" fmla="*/ 41 h 42"/>
                <a:gd name="T18" fmla="*/ 6 w 79"/>
                <a:gd name="T19" fmla="*/ 42 h 42"/>
                <a:gd name="T20" fmla="*/ 72 w 79"/>
                <a:gd name="T21" fmla="*/ 42 h 42"/>
                <a:gd name="T22" fmla="*/ 77 w 79"/>
                <a:gd name="T23" fmla="*/ 41 h 42"/>
                <a:gd name="T24" fmla="*/ 77 w 79"/>
                <a:gd name="T25" fmla="*/ 41 h 42"/>
                <a:gd name="T26" fmla="*/ 79 w 79"/>
                <a:gd name="T27" fmla="*/ 36 h 42"/>
                <a:gd name="T28" fmla="*/ 79 w 79"/>
                <a:gd name="T29" fmla="*/ 6 h 42"/>
                <a:gd name="T30" fmla="*/ 77 w 79"/>
                <a:gd name="T31" fmla="*/ 2 h 42"/>
                <a:gd name="T32" fmla="*/ 72 w 79"/>
                <a:gd name="T33" fmla="*/ 0 h 42"/>
                <a:gd name="T34" fmla="*/ 6 w 79"/>
                <a:gd name="T35" fmla="*/ 3 h 42"/>
                <a:gd name="T36" fmla="*/ 72 w 79"/>
                <a:gd name="T37" fmla="*/ 3 h 42"/>
                <a:gd name="T38" fmla="*/ 74 w 79"/>
                <a:gd name="T39" fmla="*/ 4 h 42"/>
                <a:gd name="T40" fmla="*/ 75 w 79"/>
                <a:gd name="T41" fmla="*/ 6 h 42"/>
                <a:gd name="T42" fmla="*/ 75 w 79"/>
                <a:gd name="T43" fmla="*/ 36 h 42"/>
                <a:gd name="T44" fmla="*/ 74 w 79"/>
                <a:gd name="T45" fmla="*/ 38 h 42"/>
                <a:gd name="T46" fmla="*/ 74 w 79"/>
                <a:gd name="T47" fmla="*/ 38 h 42"/>
                <a:gd name="T48" fmla="*/ 72 w 79"/>
                <a:gd name="T49" fmla="*/ 39 h 42"/>
                <a:gd name="T50" fmla="*/ 6 w 79"/>
                <a:gd name="T51" fmla="*/ 39 h 42"/>
                <a:gd name="T52" fmla="*/ 4 w 79"/>
                <a:gd name="T53" fmla="*/ 38 h 42"/>
                <a:gd name="T54" fmla="*/ 4 w 79"/>
                <a:gd name="T55" fmla="*/ 38 h 42"/>
                <a:gd name="T56" fmla="*/ 4 w 79"/>
                <a:gd name="T57" fmla="*/ 36 h 42"/>
                <a:gd name="T58" fmla="*/ 4 w 79"/>
                <a:gd name="T59" fmla="*/ 6 h 42"/>
                <a:gd name="T60" fmla="*/ 4 w 79"/>
                <a:gd name="T61" fmla="*/ 4 h 42"/>
                <a:gd name="T62" fmla="*/ 4 w 79"/>
                <a:gd name="T63" fmla="*/ 4 h 42"/>
                <a:gd name="T64" fmla="*/ 6 w 79"/>
                <a:gd name="T6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42">
                  <a:moveTo>
                    <a:pt x="7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1" y="40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2"/>
                    <a:pt x="5" y="42"/>
                    <a:pt x="6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4" y="42"/>
                    <a:pt x="75" y="42"/>
                    <a:pt x="77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8" y="40"/>
                    <a:pt x="79" y="38"/>
                    <a:pt x="79" y="3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4"/>
                    <a:pt x="78" y="3"/>
                    <a:pt x="77" y="2"/>
                  </a:cubicBezTo>
                  <a:cubicBezTo>
                    <a:pt x="75" y="0"/>
                    <a:pt x="74" y="0"/>
                    <a:pt x="72" y="0"/>
                  </a:cubicBezTo>
                  <a:close/>
                  <a:moveTo>
                    <a:pt x="6" y="3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73" y="3"/>
                    <a:pt x="73" y="3"/>
                    <a:pt x="74" y="4"/>
                  </a:cubicBezTo>
                  <a:cubicBezTo>
                    <a:pt x="75" y="4"/>
                    <a:pt x="75" y="5"/>
                    <a:pt x="75" y="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37"/>
                    <a:pt x="75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9"/>
                    <a:pt x="5" y="39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7"/>
                    <a:pt x="4" y="3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3" name="Freeform 72"/>
            <p:cNvSpPr>
              <a:spLocks noEditPoints="1"/>
            </p:cNvSpPr>
            <p:nvPr/>
          </p:nvSpPr>
          <p:spPr bwMode="auto">
            <a:xfrm>
              <a:off x="7158038" y="5722938"/>
              <a:ext cx="446088" cy="288925"/>
            </a:xfrm>
            <a:custGeom>
              <a:avLst/>
              <a:gdLst>
                <a:gd name="T0" fmla="*/ 58 w 65"/>
                <a:gd name="T1" fmla="*/ 0 h 42"/>
                <a:gd name="T2" fmla="*/ 6 w 65"/>
                <a:gd name="T3" fmla="*/ 0 h 42"/>
                <a:gd name="T4" fmla="*/ 2 w 65"/>
                <a:gd name="T5" fmla="*/ 2 h 42"/>
                <a:gd name="T6" fmla="*/ 2 w 65"/>
                <a:gd name="T7" fmla="*/ 2 h 42"/>
                <a:gd name="T8" fmla="*/ 0 w 65"/>
                <a:gd name="T9" fmla="*/ 6 h 42"/>
                <a:gd name="T10" fmla="*/ 0 w 65"/>
                <a:gd name="T11" fmla="*/ 36 h 42"/>
                <a:gd name="T12" fmla="*/ 2 w 65"/>
                <a:gd name="T13" fmla="*/ 41 h 42"/>
                <a:gd name="T14" fmla="*/ 2 w 65"/>
                <a:gd name="T15" fmla="*/ 41 h 42"/>
                <a:gd name="T16" fmla="*/ 2 w 65"/>
                <a:gd name="T17" fmla="*/ 41 h 42"/>
                <a:gd name="T18" fmla="*/ 6 w 65"/>
                <a:gd name="T19" fmla="*/ 42 h 42"/>
                <a:gd name="T20" fmla="*/ 58 w 65"/>
                <a:gd name="T21" fmla="*/ 42 h 42"/>
                <a:gd name="T22" fmla="*/ 63 w 65"/>
                <a:gd name="T23" fmla="*/ 41 h 42"/>
                <a:gd name="T24" fmla="*/ 63 w 65"/>
                <a:gd name="T25" fmla="*/ 41 h 42"/>
                <a:gd name="T26" fmla="*/ 65 w 65"/>
                <a:gd name="T27" fmla="*/ 36 h 42"/>
                <a:gd name="T28" fmla="*/ 65 w 65"/>
                <a:gd name="T29" fmla="*/ 6 h 42"/>
                <a:gd name="T30" fmla="*/ 63 w 65"/>
                <a:gd name="T31" fmla="*/ 2 h 42"/>
                <a:gd name="T32" fmla="*/ 58 w 65"/>
                <a:gd name="T33" fmla="*/ 0 h 42"/>
                <a:gd name="T34" fmla="*/ 6 w 65"/>
                <a:gd name="T35" fmla="*/ 3 h 42"/>
                <a:gd name="T36" fmla="*/ 58 w 65"/>
                <a:gd name="T37" fmla="*/ 3 h 42"/>
                <a:gd name="T38" fmla="*/ 60 w 65"/>
                <a:gd name="T39" fmla="*/ 4 h 42"/>
                <a:gd name="T40" fmla="*/ 61 w 65"/>
                <a:gd name="T41" fmla="*/ 6 h 42"/>
                <a:gd name="T42" fmla="*/ 61 w 65"/>
                <a:gd name="T43" fmla="*/ 36 h 42"/>
                <a:gd name="T44" fmla="*/ 60 w 65"/>
                <a:gd name="T45" fmla="*/ 38 h 42"/>
                <a:gd name="T46" fmla="*/ 60 w 65"/>
                <a:gd name="T47" fmla="*/ 38 h 42"/>
                <a:gd name="T48" fmla="*/ 58 w 65"/>
                <a:gd name="T49" fmla="*/ 39 h 42"/>
                <a:gd name="T50" fmla="*/ 6 w 65"/>
                <a:gd name="T51" fmla="*/ 39 h 42"/>
                <a:gd name="T52" fmla="*/ 4 w 65"/>
                <a:gd name="T53" fmla="*/ 38 h 42"/>
                <a:gd name="T54" fmla="*/ 4 w 65"/>
                <a:gd name="T55" fmla="*/ 38 h 42"/>
                <a:gd name="T56" fmla="*/ 4 w 65"/>
                <a:gd name="T57" fmla="*/ 36 h 42"/>
                <a:gd name="T58" fmla="*/ 4 w 65"/>
                <a:gd name="T59" fmla="*/ 6 h 42"/>
                <a:gd name="T60" fmla="*/ 4 w 65"/>
                <a:gd name="T61" fmla="*/ 4 h 42"/>
                <a:gd name="T62" fmla="*/ 4 w 65"/>
                <a:gd name="T63" fmla="*/ 4 h 42"/>
                <a:gd name="T64" fmla="*/ 6 w 65"/>
                <a:gd name="T6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" h="42">
                  <a:moveTo>
                    <a:pt x="5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1" y="40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2"/>
                    <a:pt x="5" y="42"/>
                    <a:pt x="6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2"/>
                    <a:pt x="61" y="42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8"/>
                    <a:pt x="65" y="3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4"/>
                    <a:pt x="64" y="3"/>
                    <a:pt x="63" y="2"/>
                  </a:cubicBezTo>
                  <a:cubicBezTo>
                    <a:pt x="61" y="1"/>
                    <a:pt x="60" y="0"/>
                    <a:pt x="58" y="0"/>
                  </a:cubicBezTo>
                  <a:close/>
                  <a:moveTo>
                    <a:pt x="6" y="3"/>
                  </a:moveTo>
                  <a:cubicBezTo>
                    <a:pt x="58" y="3"/>
                    <a:pt x="58" y="3"/>
                    <a:pt x="58" y="3"/>
                  </a:cubicBezTo>
                  <a:cubicBezTo>
                    <a:pt x="59" y="3"/>
                    <a:pt x="59" y="4"/>
                    <a:pt x="60" y="4"/>
                  </a:cubicBezTo>
                  <a:cubicBezTo>
                    <a:pt x="61" y="5"/>
                    <a:pt x="61" y="5"/>
                    <a:pt x="61" y="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7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9" y="39"/>
                    <a:pt x="59" y="39"/>
                    <a:pt x="58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9"/>
                    <a:pt x="5" y="39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7"/>
                    <a:pt x="4" y="3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4" name="Freeform 73"/>
            <p:cNvSpPr/>
            <p:nvPr/>
          </p:nvSpPr>
          <p:spPr bwMode="auto">
            <a:xfrm>
              <a:off x="7219950" y="5041901"/>
              <a:ext cx="179388" cy="1176338"/>
            </a:xfrm>
            <a:custGeom>
              <a:avLst/>
              <a:gdLst>
                <a:gd name="T0" fmla="*/ 22 w 113"/>
                <a:gd name="T1" fmla="*/ 0 h 741"/>
                <a:gd name="T2" fmla="*/ 91 w 113"/>
                <a:gd name="T3" fmla="*/ 0 h 741"/>
                <a:gd name="T4" fmla="*/ 113 w 113"/>
                <a:gd name="T5" fmla="*/ 741 h 741"/>
                <a:gd name="T6" fmla="*/ 0 w 113"/>
                <a:gd name="T7" fmla="*/ 741 h 741"/>
                <a:gd name="T8" fmla="*/ 22 w 113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741">
                  <a:moveTo>
                    <a:pt x="22" y="0"/>
                  </a:moveTo>
                  <a:lnTo>
                    <a:pt x="91" y="0"/>
                  </a:lnTo>
                  <a:lnTo>
                    <a:pt x="113" y="741"/>
                  </a:lnTo>
                  <a:lnTo>
                    <a:pt x="0" y="74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5" name="Freeform 74"/>
            <p:cNvSpPr/>
            <p:nvPr/>
          </p:nvSpPr>
          <p:spPr bwMode="auto">
            <a:xfrm>
              <a:off x="7308850" y="5041901"/>
              <a:ext cx="90488" cy="1176338"/>
            </a:xfrm>
            <a:custGeom>
              <a:avLst/>
              <a:gdLst>
                <a:gd name="T0" fmla="*/ 0 w 57"/>
                <a:gd name="T1" fmla="*/ 0 h 741"/>
                <a:gd name="T2" fmla="*/ 35 w 57"/>
                <a:gd name="T3" fmla="*/ 0 h 741"/>
                <a:gd name="T4" fmla="*/ 57 w 57"/>
                <a:gd name="T5" fmla="*/ 741 h 741"/>
                <a:gd name="T6" fmla="*/ 0 w 57"/>
                <a:gd name="T7" fmla="*/ 741 h 741"/>
                <a:gd name="T8" fmla="*/ 0 w 5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741">
                  <a:moveTo>
                    <a:pt x="0" y="0"/>
                  </a:moveTo>
                  <a:lnTo>
                    <a:pt x="35" y="0"/>
                  </a:lnTo>
                  <a:lnTo>
                    <a:pt x="57" y="741"/>
                  </a:lnTo>
                  <a:lnTo>
                    <a:pt x="0" y="74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6" name="Freeform 75"/>
            <p:cNvSpPr/>
            <p:nvPr/>
          </p:nvSpPr>
          <p:spPr bwMode="auto">
            <a:xfrm>
              <a:off x="7248525" y="5153026"/>
              <a:ext cx="122238" cy="130175"/>
            </a:xfrm>
            <a:custGeom>
              <a:avLst/>
              <a:gdLst>
                <a:gd name="T0" fmla="*/ 4 w 77"/>
                <a:gd name="T1" fmla="*/ 0 h 82"/>
                <a:gd name="T2" fmla="*/ 77 w 77"/>
                <a:gd name="T3" fmla="*/ 0 h 82"/>
                <a:gd name="T4" fmla="*/ 77 w 77"/>
                <a:gd name="T5" fmla="*/ 82 h 82"/>
                <a:gd name="T6" fmla="*/ 0 w 77"/>
                <a:gd name="T7" fmla="*/ 82 h 82"/>
                <a:gd name="T8" fmla="*/ 4 w 7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2">
                  <a:moveTo>
                    <a:pt x="4" y="0"/>
                  </a:moveTo>
                  <a:lnTo>
                    <a:pt x="77" y="0"/>
                  </a:lnTo>
                  <a:lnTo>
                    <a:pt x="77" y="82"/>
                  </a:lnTo>
                  <a:lnTo>
                    <a:pt x="0" y="8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7" name="Freeform 76"/>
            <p:cNvSpPr/>
            <p:nvPr/>
          </p:nvSpPr>
          <p:spPr bwMode="auto">
            <a:xfrm>
              <a:off x="7240588" y="5407026"/>
              <a:ext cx="138113" cy="130175"/>
            </a:xfrm>
            <a:custGeom>
              <a:avLst/>
              <a:gdLst>
                <a:gd name="T0" fmla="*/ 5 w 87"/>
                <a:gd name="T1" fmla="*/ 0 h 82"/>
                <a:gd name="T2" fmla="*/ 87 w 87"/>
                <a:gd name="T3" fmla="*/ 0 h 82"/>
                <a:gd name="T4" fmla="*/ 87 w 87"/>
                <a:gd name="T5" fmla="*/ 82 h 82"/>
                <a:gd name="T6" fmla="*/ 0 w 87"/>
                <a:gd name="T7" fmla="*/ 82 h 82"/>
                <a:gd name="T8" fmla="*/ 5 w 8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2">
                  <a:moveTo>
                    <a:pt x="5" y="0"/>
                  </a:moveTo>
                  <a:lnTo>
                    <a:pt x="87" y="0"/>
                  </a:lnTo>
                  <a:lnTo>
                    <a:pt x="87" y="82"/>
                  </a:lnTo>
                  <a:lnTo>
                    <a:pt x="0" y="8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8" name="Freeform 77"/>
            <p:cNvSpPr/>
            <p:nvPr/>
          </p:nvSpPr>
          <p:spPr bwMode="auto">
            <a:xfrm>
              <a:off x="7234238" y="5675313"/>
              <a:ext cx="150813" cy="130175"/>
            </a:xfrm>
            <a:custGeom>
              <a:avLst/>
              <a:gdLst>
                <a:gd name="T0" fmla="*/ 4 w 95"/>
                <a:gd name="T1" fmla="*/ 0 h 82"/>
                <a:gd name="T2" fmla="*/ 95 w 95"/>
                <a:gd name="T3" fmla="*/ 0 h 82"/>
                <a:gd name="T4" fmla="*/ 95 w 95"/>
                <a:gd name="T5" fmla="*/ 82 h 82"/>
                <a:gd name="T6" fmla="*/ 0 w 95"/>
                <a:gd name="T7" fmla="*/ 82 h 82"/>
                <a:gd name="T8" fmla="*/ 4 w 95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82">
                  <a:moveTo>
                    <a:pt x="4" y="0"/>
                  </a:moveTo>
                  <a:lnTo>
                    <a:pt x="95" y="0"/>
                  </a:lnTo>
                  <a:lnTo>
                    <a:pt x="95" y="82"/>
                  </a:lnTo>
                  <a:lnTo>
                    <a:pt x="0" y="8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9" name="Freeform 78"/>
            <p:cNvSpPr/>
            <p:nvPr/>
          </p:nvSpPr>
          <p:spPr bwMode="auto">
            <a:xfrm>
              <a:off x="7234238" y="4987926"/>
              <a:ext cx="157163" cy="68263"/>
            </a:xfrm>
            <a:custGeom>
              <a:avLst/>
              <a:gdLst>
                <a:gd name="T0" fmla="*/ 2 w 23"/>
                <a:gd name="T1" fmla="*/ 0 h 10"/>
                <a:gd name="T2" fmla="*/ 20 w 23"/>
                <a:gd name="T3" fmla="*/ 0 h 10"/>
                <a:gd name="T4" fmla="*/ 23 w 23"/>
                <a:gd name="T5" fmla="*/ 2 h 10"/>
                <a:gd name="T6" fmla="*/ 23 w 23"/>
                <a:gd name="T7" fmla="*/ 8 h 10"/>
                <a:gd name="T8" fmla="*/ 20 w 23"/>
                <a:gd name="T9" fmla="*/ 10 h 10"/>
                <a:gd name="T10" fmla="*/ 2 w 23"/>
                <a:gd name="T11" fmla="*/ 10 h 10"/>
                <a:gd name="T12" fmla="*/ 0 w 23"/>
                <a:gd name="T13" fmla="*/ 8 h 10"/>
                <a:gd name="T14" fmla="*/ 0 w 23"/>
                <a:gd name="T15" fmla="*/ 2 h 10"/>
                <a:gd name="T16" fmla="*/ 2 w 2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0">
                  <a:moveTo>
                    <a:pt x="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9"/>
                    <a:pt x="22" y="10"/>
                    <a:pt x="2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0" name="Rectangle 79"/>
            <p:cNvSpPr>
              <a:spLocks noChangeArrowheads="1"/>
            </p:cNvSpPr>
            <p:nvPr/>
          </p:nvSpPr>
          <p:spPr bwMode="auto">
            <a:xfrm>
              <a:off x="7308850" y="5153026"/>
              <a:ext cx="619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1" name="Rectangle 80"/>
            <p:cNvSpPr>
              <a:spLocks noChangeArrowheads="1"/>
            </p:cNvSpPr>
            <p:nvPr/>
          </p:nvSpPr>
          <p:spPr bwMode="auto">
            <a:xfrm>
              <a:off x="7308850" y="5407026"/>
              <a:ext cx="6985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2" name="Rectangle 81"/>
            <p:cNvSpPr>
              <a:spLocks noChangeArrowheads="1"/>
            </p:cNvSpPr>
            <p:nvPr/>
          </p:nvSpPr>
          <p:spPr bwMode="auto">
            <a:xfrm>
              <a:off x="7308850" y="5675313"/>
              <a:ext cx="762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3" name="Freeform 82"/>
            <p:cNvSpPr/>
            <p:nvPr/>
          </p:nvSpPr>
          <p:spPr bwMode="auto">
            <a:xfrm>
              <a:off x="7308850" y="4987926"/>
              <a:ext cx="82550" cy="68263"/>
            </a:xfrm>
            <a:custGeom>
              <a:avLst/>
              <a:gdLst>
                <a:gd name="T0" fmla="*/ 0 w 12"/>
                <a:gd name="T1" fmla="*/ 0 h 10"/>
                <a:gd name="T2" fmla="*/ 9 w 12"/>
                <a:gd name="T3" fmla="*/ 0 h 10"/>
                <a:gd name="T4" fmla="*/ 12 w 12"/>
                <a:gd name="T5" fmla="*/ 2 h 10"/>
                <a:gd name="T6" fmla="*/ 12 w 12"/>
                <a:gd name="T7" fmla="*/ 8 h 10"/>
                <a:gd name="T8" fmla="*/ 9 w 12"/>
                <a:gd name="T9" fmla="*/ 10 h 10"/>
                <a:gd name="T10" fmla="*/ 0 w 12"/>
                <a:gd name="T11" fmla="*/ 10 h 10"/>
                <a:gd name="T12" fmla="*/ 0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10"/>
                    <a:pt x="9" y="1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4" name="Freeform 83"/>
            <p:cNvSpPr>
              <a:spLocks noEditPoints="1"/>
            </p:cNvSpPr>
            <p:nvPr/>
          </p:nvSpPr>
          <p:spPr bwMode="auto">
            <a:xfrm>
              <a:off x="7748588" y="5557838"/>
              <a:ext cx="533400" cy="288925"/>
            </a:xfrm>
            <a:custGeom>
              <a:avLst/>
              <a:gdLst>
                <a:gd name="T0" fmla="*/ 6 w 78"/>
                <a:gd name="T1" fmla="*/ 0 h 42"/>
                <a:gd name="T2" fmla="*/ 72 w 78"/>
                <a:gd name="T3" fmla="*/ 0 h 42"/>
                <a:gd name="T4" fmla="*/ 76 w 78"/>
                <a:gd name="T5" fmla="*/ 2 h 42"/>
                <a:gd name="T6" fmla="*/ 76 w 78"/>
                <a:gd name="T7" fmla="*/ 2 h 42"/>
                <a:gd name="T8" fmla="*/ 78 w 78"/>
                <a:gd name="T9" fmla="*/ 6 h 42"/>
                <a:gd name="T10" fmla="*/ 78 w 78"/>
                <a:gd name="T11" fmla="*/ 36 h 42"/>
                <a:gd name="T12" fmla="*/ 76 w 78"/>
                <a:gd name="T13" fmla="*/ 41 h 42"/>
                <a:gd name="T14" fmla="*/ 76 w 78"/>
                <a:gd name="T15" fmla="*/ 41 h 42"/>
                <a:gd name="T16" fmla="*/ 76 w 78"/>
                <a:gd name="T17" fmla="*/ 41 h 42"/>
                <a:gd name="T18" fmla="*/ 72 w 78"/>
                <a:gd name="T19" fmla="*/ 42 h 42"/>
                <a:gd name="T20" fmla="*/ 6 w 78"/>
                <a:gd name="T21" fmla="*/ 42 h 42"/>
                <a:gd name="T22" fmla="*/ 2 w 78"/>
                <a:gd name="T23" fmla="*/ 41 h 42"/>
                <a:gd name="T24" fmla="*/ 2 w 78"/>
                <a:gd name="T25" fmla="*/ 41 h 42"/>
                <a:gd name="T26" fmla="*/ 0 w 78"/>
                <a:gd name="T27" fmla="*/ 36 h 42"/>
                <a:gd name="T28" fmla="*/ 0 w 78"/>
                <a:gd name="T29" fmla="*/ 6 h 42"/>
                <a:gd name="T30" fmla="*/ 2 w 78"/>
                <a:gd name="T31" fmla="*/ 2 h 42"/>
                <a:gd name="T32" fmla="*/ 6 w 78"/>
                <a:gd name="T33" fmla="*/ 0 h 42"/>
                <a:gd name="T34" fmla="*/ 72 w 78"/>
                <a:gd name="T35" fmla="*/ 3 h 42"/>
                <a:gd name="T36" fmla="*/ 6 w 78"/>
                <a:gd name="T37" fmla="*/ 3 h 42"/>
                <a:gd name="T38" fmla="*/ 4 w 78"/>
                <a:gd name="T39" fmla="*/ 4 h 42"/>
                <a:gd name="T40" fmla="*/ 3 w 78"/>
                <a:gd name="T41" fmla="*/ 6 h 42"/>
                <a:gd name="T42" fmla="*/ 3 w 78"/>
                <a:gd name="T43" fmla="*/ 36 h 42"/>
                <a:gd name="T44" fmla="*/ 4 w 78"/>
                <a:gd name="T45" fmla="*/ 38 h 42"/>
                <a:gd name="T46" fmla="*/ 4 w 78"/>
                <a:gd name="T47" fmla="*/ 38 h 42"/>
                <a:gd name="T48" fmla="*/ 6 w 78"/>
                <a:gd name="T49" fmla="*/ 39 h 42"/>
                <a:gd name="T50" fmla="*/ 72 w 78"/>
                <a:gd name="T51" fmla="*/ 39 h 42"/>
                <a:gd name="T52" fmla="*/ 74 w 78"/>
                <a:gd name="T53" fmla="*/ 38 h 42"/>
                <a:gd name="T54" fmla="*/ 74 w 78"/>
                <a:gd name="T55" fmla="*/ 38 h 42"/>
                <a:gd name="T56" fmla="*/ 75 w 78"/>
                <a:gd name="T57" fmla="*/ 36 h 42"/>
                <a:gd name="T58" fmla="*/ 75 w 78"/>
                <a:gd name="T59" fmla="*/ 6 h 42"/>
                <a:gd name="T60" fmla="*/ 74 w 78"/>
                <a:gd name="T61" fmla="*/ 4 h 42"/>
                <a:gd name="T62" fmla="*/ 74 w 78"/>
                <a:gd name="T63" fmla="*/ 4 h 42"/>
                <a:gd name="T64" fmla="*/ 72 w 78"/>
                <a:gd name="T6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42">
                  <a:moveTo>
                    <a:pt x="6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4" y="0"/>
                    <a:pt x="75" y="1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3"/>
                    <a:pt x="78" y="4"/>
                    <a:pt x="78" y="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8"/>
                    <a:pt x="78" y="40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5" y="42"/>
                    <a:pt x="74" y="42"/>
                    <a:pt x="72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3" y="42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0"/>
                    <a:pt x="0" y="38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2" y="2"/>
                  </a:cubicBezTo>
                  <a:cubicBezTo>
                    <a:pt x="3" y="1"/>
                    <a:pt x="4" y="0"/>
                    <a:pt x="6" y="0"/>
                  </a:cubicBezTo>
                  <a:close/>
                  <a:moveTo>
                    <a:pt x="72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5" y="39"/>
                    <a:pt x="5" y="39"/>
                    <a:pt x="6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5" y="37"/>
                    <a:pt x="75" y="3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5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3" y="4"/>
                    <a:pt x="73" y="3"/>
                    <a:pt x="7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5" name="Freeform 84"/>
            <p:cNvSpPr/>
            <p:nvPr/>
          </p:nvSpPr>
          <p:spPr bwMode="auto">
            <a:xfrm>
              <a:off x="7296150" y="5248276"/>
              <a:ext cx="733425" cy="969963"/>
            </a:xfrm>
            <a:custGeom>
              <a:avLst/>
              <a:gdLst>
                <a:gd name="T0" fmla="*/ 112 w 462"/>
                <a:gd name="T1" fmla="*/ 0 h 611"/>
                <a:gd name="T2" fmla="*/ 349 w 462"/>
                <a:gd name="T3" fmla="*/ 0 h 611"/>
                <a:gd name="T4" fmla="*/ 462 w 462"/>
                <a:gd name="T5" fmla="*/ 611 h 611"/>
                <a:gd name="T6" fmla="*/ 0 w 462"/>
                <a:gd name="T7" fmla="*/ 611 h 611"/>
                <a:gd name="T8" fmla="*/ 112 w 462"/>
                <a:gd name="T9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611">
                  <a:moveTo>
                    <a:pt x="112" y="0"/>
                  </a:moveTo>
                  <a:lnTo>
                    <a:pt x="349" y="0"/>
                  </a:lnTo>
                  <a:lnTo>
                    <a:pt x="462" y="611"/>
                  </a:lnTo>
                  <a:lnTo>
                    <a:pt x="0" y="611"/>
                  </a:lnTo>
                  <a:lnTo>
                    <a:pt x="1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6" name="Freeform 85"/>
            <p:cNvSpPr/>
            <p:nvPr/>
          </p:nvSpPr>
          <p:spPr bwMode="auto">
            <a:xfrm>
              <a:off x="7659688" y="5248276"/>
              <a:ext cx="369888" cy="969963"/>
            </a:xfrm>
            <a:custGeom>
              <a:avLst/>
              <a:gdLst>
                <a:gd name="T0" fmla="*/ 0 w 233"/>
                <a:gd name="T1" fmla="*/ 0 h 611"/>
                <a:gd name="T2" fmla="*/ 120 w 233"/>
                <a:gd name="T3" fmla="*/ 0 h 611"/>
                <a:gd name="T4" fmla="*/ 233 w 233"/>
                <a:gd name="T5" fmla="*/ 611 h 611"/>
                <a:gd name="T6" fmla="*/ 0 w 233"/>
                <a:gd name="T7" fmla="*/ 611 h 611"/>
                <a:gd name="T8" fmla="*/ 0 w 233"/>
                <a:gd name="T9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611">
                  <a:moveTo>
                    <a:pt x="0" y="0"/>
                  </a:moveTo>
                  <a:lnTo>
                    <a:pt x="120" y="0"/>
                  </a:lnTo>
                  <a:lnTo>
                    <a:pt x="233" y="611"/>
                  </a:lnTo>
                  <a:lnTo>
                    <a:pt x="0" y="6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7" name="Freeform 86"/>
            <p:cNvSpPr/>
            <p:nvPr/>
          </p:nvSpPr>
          <p:spPr bwMode="auto">
            <a:xfrm>
              <a:off x="7254875" y="6061076"/>
              <a:ext cx="808038" cy="157163"/>
            </a:xfrm>
            <a:custGeom>
              <a:avLst/>
              <a:gdLst>
                <a:gd name="T0" fmla="*/ 7 w 118"/>
                <a:gd name="T1" fmla="*/ 0 h 23"/>
                <a:gd name="T2" fmla="*/ 112 w 118"/>
                <a:gd name="T3" fmla="*/ 0 h 23"/>
                <a:gd name="T4" fmla="*/ 118 w 118"/>
                <a:gd name="T5" fmla="*/ 6 h 23"/>
                <a:gd name="T6" fmla="*/ 118 w 118"/>
                <a:gd name="T7" fmla="*/ 16 h 23"/>
                <a:gd name="T8" fmla="*/ 112 w 118"/>
                <a:gd name="T9" fmla="*/ 23 h 23"/>
                <a:gd name="T10" fmla="*/ 7 w 118"/>
                <a:gd name="T11" fmla="*/ 23 h 23"/>
                <a:gd name="T12" fmla="*/ 0 w 118"/>
                <a:gd name="T13" fmla="*/ 16 h 23"/>
                <a:gd name="T14" fmla="*/ 0 w 118"/>
                <a:gd name="T15" fmla="*/ 6 h 23"/>
                <a:gd name="T16" fmla="*/ 7 w 118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23">
                  <a:moveTo>
                    <a:pt x="7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18" y="2"/>
                    <a:pt x="118" y="6"/>
                  </a:cubicBezTo>
                  <a:cubicBezTo>
                    <a:pt x="118" y="16"/>
                    <a:pt x="118" y="16"/>
                    <a:pt x="118" y="16"/>
                  </a:cubicBezTo>
                  <a:cubicBezTo>
                    <a:pt x="118" y="20"/>
                    <a:pt x="116" y="23"/>
                    <a:pt x="11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3" y="23"/>
                    <a:pt x="0" y="20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8" name="Freeform 87"/>
            <p:cNvSpPr/>
            <p:nvPr/>
          </p:nvSpPr>
          <p:spPr bwMode="auto">
            <a:xfrm>
              <a:off x="7446963" y="5145088"/>
              <a:ext cx="431800" cy="123825"/>
            </a:xfrm>
            <a:custGeom>
              <a:avLst/>
              <a:gdLst>
                <a:gd name="T0" fmla="*/ 5 w 63"/>
                <a:gd name="T1" fmla="*/ 0 h 18"/>
                <a:gd name="T2" fmla="*/ 58 w 63"/>
                <a:gd name="T3" fmla="*/ 0 h 18"/>
                <a:gd name="T4" fmla="*/ 63 w 63"/>
                <a:gd name="T5" fmla="*/ 5 h 18"/>
                <a:gd name="T6" fmla="*/ 63 w 63"/>
                <a:gd name="T7" fmla="*/ 13 h 18"/>
                <a:gd name="T8" fmla="*/ 58 w 63"/>
                <a:gd name="T9" fmla="*/ 18 h 18"/>
                <a:gd name="T10" fmla="*/ 5 w 63"/>
                <a:gd name="T11" fmla="*/ 18 h 18"/>
                <a:gd name="T12" fmla="*/ 0 w 63"/>
                <a:gd name="T13" fmla="*/ 13 h 18"/>
                <a:gd name="T14" fmla="*/ 0 w 63"/>
                <a:gd name="T15" fmla="*/ 5 h 18"/>
                <a:gd name="T16" fmla="*/ 5 w 63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8">
                  <a:moveTo>
                    <a:pt x="5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61" y="0"/>
                    <a:pt x="63" y="2"/>
                    <a:pt x="63" y="5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6"/>
                    <a:pt x="60" y="18"/>
                    <a:pt x="58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2" y="18"/>
                    <a:pt x="0" y="16"/>
                    <a:pt x="0" y="1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9" name="Freeform 88"/>
            <p:cNvSpPr/>
            <p:nvPr/>
          </p:nvSpPr>
          <p:spPr bwMode="auto">
            <a:xfrm>
              <a:off x="7659688" y="6061076"/>
              <a:ext cx="403225" cy="157163"/>
            </a:xfrm>
            <a:custGeom>
              <a:avLst/>
              <a:gdLst>
                <a:gd name="T0" fmla="*/ 0 w 59"/>
                <a:gd name="T1" fmla="*/ 0 h 23"/>
                <a:gd name="T2" fmla="*/ 53 w 59"/>
                <a:gd name="T3" fmla="*/ 0 h 23"/>
                <a:gd name="T4" fmla="*/ 59 w 59"/>
                <a:gd name="T5" fmla="*/ 6 h 23"/>
                <a:gd name="T6" fmla="*/ 59 w 59"/>
                <a:gd name="T7" fmla="*/ 16 h 23"/>
                <a:gd name="T8" fmla="*/ 53 w 59"/>
                <a:gd name="T9" fmla="*/ 23 h 23"/>
                <a:gd name="T10" fmla="*/ 0 w 59"/>
                <a:gd name="T11" fmla="*/ 23 h 23"/>
                <a:gd name="T12" fmla="*/ 0 w 59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9" y="2"/>
                    <a:pt x="59" y="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20"/>
                    <a:pt x="57" y="23"/>
                    <a:pt x="53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0" name="Freeform 89"/>
            <p:cNvSpPr/>
            <p:nvPr/>
          </p:nvSpPr>
          <p:spPr bwMode="auto">
            <a:xfrm>
              <a:off x="7659688" y="5145088"/>
              <a:ext cx="219075" cy="123825"/>
            </a:xfrm>
            <a:custGeom>
              <a:avLst/>
              <a:gdLst>
                <a:gd name="T0" fmla="*/ 0 w 32"/>
                <a:gd name="T1" fmla="*/ 0 h 18"/>
                <a:gd name="T2" fmla="*/ 27 w 32"/>
                <a:gd name="T3" fmla="*/ 0 h 18"/>
                <a:gd name="T4" fmla="*/ 32 w 32"/>
                <a:gd name="T5" fmla="*/ 5 h 18"/>
                <a:gd name="T6" fmla="*/ 32 w 32"/>
                <a:gd name="T7" fmla="*/ 13 h 18"/>
                <a:gd name="T8" fmla="*/ 27 w 32"/>
                <a:gd name="T9" fmla="*/ 18 h 18"/>
                <a:gd name="T10" fmla="*/ 0 w 32"/>
                <a:gd name="T11" fmla="*/ 18 h 18"/>
                <a:gd name="T12" fmla="*/ 0 w 3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8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6"/>
                    <a:pt x="29" y="18"/>
                    <a:pt x="27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1" name="Freeform 90"/>
            <p:cNvSpPr/>
            <p:nvPr/>
          </p:nvSpPr>
          <p:spPr bwMode="auto">
            <a:xfrm>
              <a:off x="6823075" y="5702301"/>
              <a:ext cx="349250" cy="234950"/>
            </a:xfrm>
            <a:custGeom>
              <a:avLst/>
              <a:gdLst>
                <a:gd name="T0" fmla="*/ 220 w 220"/>
                <a:gd name="T1" fmla="*/ 0 h 148"/>
                <a:gd name="T2" fmla="*/ 0 w 220"/>
                <a:gd name="T3" fmla="*/ 126 h 148"/>
                <a:gd name="T4" fmla="*/ 0 w 220"/>
                <a:gd name="T5" fmla="*/ 148 h 148"/>
                <a:gd name="T6" fmla="*/ 220 w 220"/>
                <a:gd name="T7" fmla="*/ 26 h 148"/>
                <a:gd name="T8" fmla="*/ 220 w 220"/>
                <a:gd name="T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48">
                  <a:moveTo>
                    <a:pt x="220" y="0"/>
                  </a:moveTo>
                  <a:lnTo>
                    <a:pt x="0" y="126"/>
                  </a:lnTo>
                  <a:lnTo>
                    <a:pt x="0" y="148"/>
                  </a:lnTo>
                  <a:lnTo>
                    <a:pt x="220" y="26"/>
                  </a:lnTo>
                  <a:lnTo>
                    <a:pt x="2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2" name="Freeform 91"/>
            <p:cNvSpPr/>
            <p:nvPr/>
          </p:nvSpPr>
          <p:spPr bwMode="auto">
            <a:xfrm>
              <a:off x="6823075" y="5702301"/>
              <a:ext cx="349250" cy="234950"/>
            </a:xfrm>
            <a:custGeom>
              <a:avLst/>
              <a:gdLst>
                <a:gd name="T0" fmla="*/ 0 w 220"/>
                <a:gd name="T1" fmla="*/ 0 h 148"/>
                <a:gd name="T2" fmla="*/ 220 w 220"/>
                <a:gd name="T3" fmla="*/ 126 h 148"/>
                <a:gd name="T4" fmla="*/ 220 w 220"/>
                <a:gd name="T5" fmla="*/ 148 h 148"/>
                <a:gd name="T6" fmla="*/ 0 w 220"/>
                <a:gd name="T7" fmla="*/ 26 h 148"/>
                <a:gd name="T8" fmla="*/ 0 w 220"/>
                <a:gd name="T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48">
                  <a:moveTo>
                    <a:pt x="0" y="0"/>
                  </a:moveTo>
                  <a:lnTo>
                    <a:pt x="220" y="126"/>
                  </a:lnTo>
                  <a:lnTo>
                    <a:pt x="220" y="148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3" name="Freeform 92"/>
            <p:cNvSpPr/>
            <p:nvPr/>
          </p:nvSpPr>
          <p:spPr bwMode="auto">
            <a:xfrm>
              <a:off x="6864350" y="5495926"/>
              <a:ext cx="273050" cy="227013"/>
            </a:xfrm>
            <a:custGeom>
              <a:avLst/>
              <a:gdLst>
                <a:gd name="T0" fmla="*/ 168 w 172"/>
                <a:gd name="T1" fmla="*/ 0 h 143"/>
                <a:gd name="T2" fmla="*/ 0 w 172"/>
                <a:gd name="T3" fmla="*/ 117 h 143"/>
                <a:gd name="T4" fmla="*/ 0 w 172"/>
                <a:gd name="T5" fmla="*/ 143 h 143"/>
                <a:gd name="T6" fmla="*/ 172 w 172"/>
                <a:gd name="T7" fmla="*/ 18 h 143"/>
                <a:gd name="T8" fmla="*/ 172 w 172"/>
                <a:gd name="T9" fmla="*/ 9 h 143"/>
                <a:gd name="T10" fmla="*/ 168 w 172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43">
                  <a:moveTo>
                    <a:pt x="168" y="0"/>
                  </a:moveTo>
                  <a:lnTo>
                    <a:pt x="0" y="117"/>
                  </a:lnTo>
                  <a:lnTo>
                    <a:pt x="0" y="143"/>
                  </a:lnTo>
                  <a:lnTo>
                    <a:pt x="172" y="18"/>
                  </a:lnTo>
                  <a:lnTo>
                    <a:pt x="172" y="9"/>
                  </a:lnTo>
                  <a:lnTo>
                    <a:pt x="1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4" name="Freeform 93"/>
            <p:cNvSpPr/>
            <p:nvPr/>
          </p:nvSpPr>
          <p:spPr bwMode="auto">
            <a:xfrm>
              <a:off x="6864350" y="5495926"/>
              <a:ext cx="273050" cy="227013"/>
            </a:xfrm>
            <a:custGeom>
              <a:avLst/>
              <a:gdLst>
                <a:gd name="T0" fmla="*/ 0 w 172"/>
                <a:gd name="T1" fmla="*/ 0 h 143"/>
                <a:gd name="T2" fmla="*/ 172 w 172"/>
                <a:gd name="T3" fmla="*/ 117 h 143"/>
                <a:gd name="T4" fmla="*/ 172 w 172"/>
                <a:gd name="T5" fmla="*/ 143 h 143"/>
                <a:gd name="T6" fmla="*/ 0 w 172"/>
                <a:gd name="T7" fmla="*/ 18 h 143"/>
                <a:gd name="T8" fmla="*/ 0 w 172"/>
                <a:gd name="T9" fmla="*/ 9 h 143"/>
                <a:gd name="T10" fmla="*/ 0 w 172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43">
                  <a:moveTo>
                    <a:pt x="0" y="0"/>
                  </a:moveTo>
                  <a:lnTo>
                    <a:pt x="172" y="117"/>
                  </a:lnTo>
                  <a:lnTo>
                    <a:pt x="172" y="143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5" name="Freeform 94"/>
            <p:cNvSpPr/>
            <p:nvPr/>
          </p:nvSpPr>
          <p:spPr bwMode="auto">
            <a:xfrm>
              <a:off x="6775450" y="5922963"/>
              <a:ext cx="444500" cy="274638"/>
            </a:xfrm>
            <a:custGeom>
              <a:avLst/>
              <a:gdLst>
                <a:gd name="T0" fmla="*/ 276 w 280"/>
                <a:gd name="T1" fmla="*/ 0 h 173"/>
                <a:gd name="T2" fmla="*/ 0 w 280"/>
                <a:gd name="T3" fmla="*/ 152 h 173"/>
                <a:gd name="T4" fmla="*/ 0 w 280"/>
                <a:gd name="T5" fmla="*/ 173 h 173"/>
                <a:gd name="T6" fmla="*/ 280 w 280"/>
                <a:gd name="T7" fmla="*/ 22 h 173"/>
                <a:gd name="T8" fmla="*/ 276 w 280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73">
                  <a:moveTo>
                    <a:pt x="276" y="0"/>
                  </a:moveTo>
                  <a:lnTo>
                    <a:pt x="0" y="152"/>
                  </a:lnTo>
                  <a:lnTo>
                    <a:pt x="0" y="173"/>
                  </a:lnTo>
                  <a:lnTo>
                    <a:pt x="280" y="22"/>
                  </a:lnTo>
                  <a:lnTo>
                    <a:pt x="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6" name="Freeform 95"/>
            <p:cNvSpPr/>
            <p:nvPr/>
          </p:nvSpPr>
          <p:spPr bwMode="auto">
            <a:xfrm>
              <a:off x="6775450" y="5922963"/>
              <a:ext cx="452438" cy="274638"/>
            </a:xfrm>
            <a:custGeom>
              <a:avLst/>
              <a:gdLst>
                <a:gd name="T0" fmla="*/ 4 w 285"/>
                <a:gd name="T1" fmla="*/ 0 h 173"/>
                <a:gd name="T2" fmla="*/ 285 w 285"/>
                <a:gd name="T3" fmla="*/ 152 h 173"/>
                <a:gd name="T4" fmla="*/ 285 w 285"/>
                <a:gd name="T5" fmla="*/ 173 h 173"/>
                <a:gd name="T6" fmla="*/ 0 w 285"/>
                <a:gd name="T7" fmla="*/ 22 h 173"/>
                <a:gd name="T8" fmla="*/ 4 w 285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173">
                  <a:moveTo>
                    <a:pt x="4" y="0"/>
                  </a:moveTo>
                  <a:lnTo>
                    <a:pt x="285" y="152"/>
                  </a:lnTo>
                  <a:lnTo>
                    <a:pt x="285" y="173"/>
                  </a:lnTo>
                  <a:lnTo>
                    <a:pt x="0" y="2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7" name="Freeform 96"/>
            <p:cNvSpPr/>
            <p:nvPr/>
          </p:nvSpPr>
          <p:spPr bwMode="auto">
            <a:xfrm>
              <a:off x="6905625" y="5241926"/>
              <a:ext cx="184150" cy="261938"/>
            </a:xfrm>
            <a:custGeom>
              <a:avLst/>
              <a:gdLst>
                <a:gd name="T0" fmla="*/ 116 w 116"/>
                <a:gd name="T1" fmla="*/ 0 h 165"/>
                <a:gd name="T2" fmla="*/ 0 w 116"/>
                <a:gd name="T3" fmla="*/ 143 h 165"/>
                <a:gd name="T4" fmla="*/ 0 w 116"/>
                <a:gd name="T5" fmla="*/ 165 h 165"/>
                <a:gd name="T6" fmla="*/ 116 w 116"/>
                <a:gd name="T7" fmla="*/ 22 h 165"/>
                <a:gd name="T8" fmla="*/ 116 w 116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65">
                  <a:moveTo>
                    <a:pt x="116" y="0"/>
                  </a:moveTo>
                  <a:lnTo>
                    <a:pt x="0" y="143"/>
                  </a:lnTo>
                  <a:lnTo>
                    <a:pt x="0" y="165"/>
                  </a:lnTo>
                  <a:lnTo>
                    <a:pt x="116" y="2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8" name="Freeform 97"/>
            <p:cNvSpPr/>
            <p:nvPr/>
          </p:nvSpPr>
          <p:spPr bwMode="auto">
            <a:xfrm>
              <a:off x="6905625" y="5241926"/>
              <a:ext cx="184150" cy="261938"/>
            </a:xfrm>
            <a:custGeom>
              <a:avLst/>
              <a:gdLst>
                <a:gd name="T0" fmla="*/ 0 w 116"/>
                <a:gd name="T1" fmla="*/ 0 h 165"/>
                <a:gd name="T2" fmla="*/ 116 w 116"/>
                <a:gd name="T3" fmla="*/ 143 h 165"/>
                <a:gd name="T4" fmla="*/ 116 w 116"/>
                <a:gd name="T5" fmla="*/ 165 h 165"/>
                <a:gd name="T6" fmla="*/ 0 w 116"/>
                <a:gd name="T7" fmla="*/ 22 h 165"/>
                <a:gd name="T8" fmla="*/ 0 w 116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65">
                  <a:moveTo>
                    <a:pt x="0" y="0"/>
                  </a:moveTo>
                  <a:lnTo>
                    <a:pt x="116" y="143"/>
                  </a:lnTo>
                  <a:lnTo>
                    <a:pt x="116" y="165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9" name="Rectangle 98"/>
            <p:cNvSpPr>
              <a:spLocks noChangeArrowheads="1"/>
            </p:cNvSpPr>
            <p:nvPr/>
          </p:nvSpPr>
          <p:spPr bwMode="auto">
            <a:xfrm>
              <a:off x="6850063" y="5689601"/>
              <a:ext cx="3016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0" name="Rectangle 99"/>
            <p:cNvSpPr>
              <a:spLocks noChangeArrowheads="1"/>
            </p:cNvSpPr>
            <p:nvPr/>
          </p:nvSpPr>
          <p:spPr bwMode="auto">
            <a:xfrm>
              <a:off x="6877050" y="5475288"/>
              <a:ext cx="247650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1" name="Rectangle 100"/>
            <p:cNvSpPr>
              <a:spLocks noChangeArrowheads="1"/>
            </p:cNvSpPr>
            <p:nvPr/>
          </p:nvSpPr>
          <p:spPr bwMode="auto">
            <a:xfrm>
              <a:off x="6808788" y="5908676"/>
              <a:ext cx="3778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2" name="Rectangle 101"/>
            <p:cNvSpPr>
              <a:spLocks noChangeArrowheads="1"/>
            </p:cNvSpPr>
            <p:nvPr/>
          </p:nvSpPr>
          <p:spPr bwMode="auto">
            <a:xfrm>
              <a:off x="6767513" y="6164263"/>
              <a:ext cx="4667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3" name="Freeform 102"/>
            <p:cNvSpPr/>
            <p:nvPr/>
          </p:nvSpPr>
          <p:spPr bwMode="auto">
            <a:xfrm>
              <a:off x="6726238" y="5221288"/>
              <a:ext cx="542925" cy="996950"/>
            </a:xfrm>
            <a:custGeom>
              <a:avLst/>
              <a:gdLst>
                <a:gd name="T0" fmla="*/ 121 w 342"/>
                <a:gd name="T1" fmla="*/ 0 h 628"/>
                <a:gd name="T2" fmla="*/ 225 w 342"/>
                <a:gd name="T3" fmla="*/ 0 h 628"/>
                <a:gd name="T4" fmla="*/ 342 w 342"/>
                <a:gd name="T5" fmla="*/ 628 h 628"/>
                <a:gd name="T6" fmla="*/ 307 w 342"/>
                <a:gd name="T7" fmla="*/ 628 h 628"/>
                <a:gd name="T8" fmla="*/ 203 w 342"/>
                <a:gd name="T9" fmla="*/ 35 h 628"/>
                <a:gd name="T10" fmla="*/ 139 w 342"/>
                <a:gd name="T11" fmla="*/ 35 h 628"/>
                <a:gd name="T12" fmla="*/ 35 w 342"/>
                <a:gd name="T13" fmla="*/ 628 h 628"/>
                <a:gd name="T14" fmla="*/ 0 w 342"/>
                <a:gd name="T15" fmla="*/ 628 h 628"/>
                <a:gd name="T16" fmla="*/ 121 w 342"/>
                <a:gd name="T1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628">
                  <a:moveTo>
                    <a:pt x="121" y="0"/>
                  </a:moveTo>
                  <a:lnTo>
                    <a:pt x="225" y="0"/>
                  </a:lnTo>
                  <a:lnTo>
                    <a:pt x="342" y="628"/>
                  </a:lnTo>
                  <a:lnTo>
                    <a:pt x="307" y="628"/>
                  </a:lnTo>
                  <a:lnTo>
                    <a:pt x="203" y="35"/>
                  </a:lnTo>
                  <a:lnTo>
                    <a:pt x="139" y="35"/>
                  </a:lnTo>
                  <a:lnTo>
                    <a:pt x="35" y="628"/>
                  </a:lnTo>
                  <a:lnTo>
                    <a:pt x="0" y="628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4" name="Freeform 103"/>
            <p:cNvSpPr/>
            <p:nvPr/>
          </p:nvSpPr>
          <p:spPr bwMode="auto">
            <a:xfrm>
              <a:off x="7000875" y="5702301"/>
              <a:ext cx="171450" cy="138113"/>
            </a:xfrm>
            <a:custGeom>
              <a:avLst/>
              <a:gdLst>
                <a:gd name="T0" fmla="*/ 108 w 108"/>
                <a:gd name="T1" fmla="*/ 0 h 87"/>
                <a:gd name="T2" fmla="*/ 0 w 108"/>
                <a:gd name="T3" fmla="*/ 65 h 87"/>
                <a:gd name="T4" fmla="*/ 0 w 108"/>
                <a:gd name="T5" fmla="*/ 87 h 87"/>
                <a:gd name="T6" fmla="*/ 108 w 108"/>
                <a:gd name="T7" fmla="*/ 26 h 87"/>
                <a:gd name="T8" fmla="*/ 108 w 10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7">
                  <a:moveTo>
                    <a:pt x="108" y="0"/>
                  </a:moveTo>
                  <a:lnTo>
                    <a:pt x="0" y="65"/>
                  </a:lnTo>
                  <a:lnTo>
                    <a:pt x="0" y="87"/>
                  </a:lnTo>
                  <a:lnTo>
                    <a:pt x="108" y="2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5" name="Freeform 104"/>
            <p:cNvSpPr/>
            <p:nvPr/>
          </p:nvSpPr>
          <p:spPr bwMode="auto">
            <a:xfrm>
              <a:off x="7000875" y="5805488"/>
              <a:ext cx="171450" cy="131763"/>
            </a:xfrm>
            <a:custGeom>
              <a:avLst/>
              <a:gdLst>
                <a:gd name="T0" fmla="*/ 0 w 108"/>
                <a:gd name="T1" fmla="*/ 0 h 83"/>
                <a:gd name="T2" fmla="*/ 108 w 108"/>
                <a:gd name="T3" fmla="*/ 61 h 83"/>
                <a:gd name="T4" fmla="*/ 108 w 108"/>
                <a:gd name="T5" fmla="*/ 83 h 83"/>
                <a:gd name="T6" fmla="*/ 0 w 108"/>
                <a:gd name="T7" fmla="*/ 22 h 83"/>
                <a:gd name="T8" fmla="*/ 0 w 10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3">
                  <a:moveTo>
                    <a:pt x="0" y="0"/>
                  </a:moveTo>
                  <a:lnTo>
                    <a:pt x="108" y="61"/>
                  </a:lnTo>
                  <a:lnTo>
                    <a:pt x="108" y="83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6" name="Freeform 105"/>
            <p:cNvSpPr/>
            <p:nvPr/>
          </p:nvSpPr>
          <p:spPr bwMode="auto">
            <a:xfrm>
              <a:off x="7000875" y="5495926"/>
              <a:ext cx="136525" cy="131763"/>
            </a:xfrm>
            <a:custGeom>
              <a:avLst/>
              <a:gdLst>
                <a:gd name="T0" fmla="*/ 82 w 86"/>
                <a:gd name="T1" fmla="*/ 0 h 83"/>
                <a:gd name="T2" fmla="*/ 0 w 86"/>
                <a:gd name="T3" fmla="*/ 57 h 83"/>
                <a:gd name="T4" fmla="*/ 0 w 86"/>
                <a:gd name="T5" fmla="*/ 83 h 83"/>
                <a:gd name="T6" fmla="*/ 86 w 86"/>
                <a:gd name="T7" fmla="*/ 18 h 83"/>
                <a:gd name="T8" fmla="*/ 86 w 86"/>
                <a:gd name="T9" fmla="*/ 9 h 83"/>
                <a:gd name="T10" fmla="*/ 82 w 86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82" y="0"/>
                  </a:moveTo>
                  <a:lnTo>
                    <a:pt x="0" y="57"/>
                  </a:lnTo>
                  <a:lnTo>
                    <a:pt x="0" y="83"/>
                  </a:lnTo>
                  <a:lnTo>
                    <a:pt x="86" y="18"/>
                  </a:lnTo>
                  <a:lnTo>
                    <a:pt x="86" y="9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7" name="Freeform 106"/>
            <p:cNvSpPr/>
            <p:nvPr/>
          </p:nvSpPr>
          <p:spPr bwMode="auto">
            <a:xfrm>
              <a:off x="7000875" y="5586413"/>
              <a:ext cx="136525" cy="136525"/>
            </a:xfrm>
            <a:custGeom>
              <a:avLst/>
              <a:gdLst>
                <a:gd name="T0" fmla="*/ 0 w 86"/>
                <a:gd name="T1" fmla="*/ 0 h 86"/>
                <a:gd name="T2" fmla="*/ 86 w 86"/>
                <a:gd name="T3" fmla="*/ 60 h 86"/>
                <a:gd name="T4" fmla="*/ 86 w 86"/>
                <a:gd name="T5" fmla="*/ 86 h 86"/>
                <a:gd name="T6" fmla="*/ 0 w 86"/>
                <a:gd name="T7" fmla="*/ 26 h 86"/>
                <a:gd name="T8" fmla="*/ 0 w 8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0" y="0"/>
                  </a:moveTo>
                  <a:lnTo>
                    <a:pt x="86" y="60"/>
                  </a:lnTo>
                  <a:lnTo>
                    <a:pt x="86" y="8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8" name="Freeform 107"/>
            <p:cNvSpPr/>
            <p:nvPr/>
          </p:nvSpPr>
          <p:spPr bwMode="auto">
            <a:xfrm>
              <a:off x="7000875" y="5922963"/>
              <a:ext cx="219075" cy="158750"/>
            </a:xfrm>
            <a:custGeom>
              <a:avLst/>
              <a:gdLst>
                <a:gd name="T0" fmla="*/ 134 w 138"/>
                <a:gd name="T1" fmla="*/ 0 h 100"/>
                <a:gd name="T2" fmla="*/ 0 w 138"/>
                <a:gd name="T3" fmla="*/ 74 h 100"/>
                <a:gd name="T4" fmla="*/ 0 w 138"/>
                <a:gd name="T5" fmla="*/ 100 h 100"/>
                <a:gd name="T6" fmla="*/ 138 w 138"/>
                <a:gd name="T7" fmla="*/ 22 h 100"/>
                <a:gd name="T8" fmla="*/ 134 w 138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0">
                  <a:moveTo>
                    <a:pt x="134" y="0"/>
                  </a:moveTo>
                  <a:lnTo>
                    <a:pt x="0" y="74"/>
                  </a:lnTo>
                  <a:lnTo>
                    <a:pt x="0" y="100"/>
                  </a:lnTo>
                  <a:lnTo>
                    <a:pt x="138" y="22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9" name="Freeform 108"/>
            <p:cNvSpPr/>
            <p:nvPr/>
          </p:nvSpPr>
          <p:spPr bwMode="auto">
            <a:xfrm>
              <a:off x="7000875" y="6040438"/>
              <a:ext cx="227013" cy="157163"/>
            </a:xfrm>
            <a:custGeom>
              <a:avLst/>
              <a:gdLst>
                <a:gd name="T0" fmla="*/ 0 w 143"/>
                <a:gd name="T1" fmla="*/ 0 h 99"/>
                <a:gd name="T2" fmla="*/ 143 w 143"/>
                <a:gd name="T3" fmla="*/ 78 h 99"/>
                <a:gd name="T4" fmla="*/ 143 w 143"/>
                <a:gd name="T5" fmla="*/ 99 h 99"/>
                <a:gd name="T6" fmla="*/ 0 w 143"/>
                <a:gd name="T7" fmla="*/ 26 h 99"/>
                <a:gd name="T8" fmla="*/ 0 w 143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9">
                  <a:moveTo>
                    <a:pt x="0" y="0"/>
                  </a:moveTo>
                  <a:lnTo>
                    <a:pt x="143" y="78"/>
                  </a:lnTo>
                  <a:lnTo>
                    <a:pt x="143" y="99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0" name="Freeform 109"/>
            <p:cNvSpPr/>
            <p:nvPr/>
          </p:nvSpPr>
          <p:spPr bwMode="auto">
            <a:xfrm>
              <a:off x="7000875" y="5241926"/>
              <a:ext cx="88900" cy="150813"/>
            </a:xfrm>
            <a:custGeom>
              <a:avLst/>
              <a:gdLst>
                <a:gd name="T0" fmla="*/ 56 w 56"/>
                <a:gd name="T1" fmla="*/ 0 h 95"/>
                <a:gd name="T2" fmla="*/ 0 w 56"/>
                <a:gd name="T3" fmla="*/ 69 h 95"/>
                <a:gd name="T4" fmla="*/ 0 w 56"/>
                <a:gd name="T5" fmla="*/ 95 h 95"/>
                <a:gd name="T6" fmla="*/ 56 w 56"/>
                <a:gd name="T7" fmla="*/ 22 h 95"/>
                <a:gd name="T8" fmla="*/ 56 w 5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95">
                  <a:moveTo>
                    <a:pt x="56" y="0"/>
                  </a:moveTo>
                  <a:lnTo>
                    <a:pt x="0" y="69"/>
                  </a:lnTo>
                  <a:lnTo>
                    <a:pt x="0" y="95"/>
                  </a:lnTo>
                  <a:lnTo>
                    <a:pt x="56" y="22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1" name="Freeform 110"/>
            <p:cNvSpPr/>
            <p:nvPr/>
          </p:nvSpPr>
          <p:spPr bwMode="auto">
            <a:xfrm>
              <a:off x="7000875" y="5351463"/>
              <a:ext cx="88900" cy="152400"/>
            </a:xfrm>
            <a:custGeom>
              <a:avLst/>
              <a:gdLst>
                <a:gd name="T0" fmla="*/ 0 w 56"/>
                <a:gd name="T1" fmla="*/ 0 h 96"/>
                <a:gd name="T2" fmla="*/ 56 w 56"/>
                <a:gd name="T3" fmla="*/ 74 h 96"/>
                <a:gd name="T4" fmla="*/ 56 w 56"/>
                <a:gd name="T5" fmla="*/ 96 h 96"/>
                <a:gd name="T6" fmla="*/ 0 w 56"/>
                <a:gd name="T7" fmla="*/ 26 h 96"/>
                <a:gd name="T8" fmla="*/ 0 w 5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lnTo>
                    <a:pt x="56" y="74"/>
                  </a:lnTo>
                  <a:lnTo>
                    <a:pt x="56" y="9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2" name="Rectangle 111"/>
            <p:cNvSpPr>
              <a:spLocks noChangeArrowheads="1"/>
            </p:cNvSpPr>
            <p:nvPr/>
          </p:nvSpPr>
          <p:spPr bwMode="auto">
            <a:xfrm>
              <a:off x="7000875" y="5689601"/>
              <a:ext cx="150813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3" name="Rectangle 112"/>
            <p:cNvSpPr>
              <a:spLocks noChangeArrowheads="1"/>
            </p:cNvSpPr>
            <p:nvPr/>
          </p:nvSpPr>
          <p:spPr bwMode="auto">
            <a:xfrm>
              <a:off x="7000875" y="5475288"/>
              <a:ext cx="1238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4" name="Rectangle 113"/>
            <p:cNvSpPr>
              <a:spLocks noChangeArrowheads="1"/>
            </p:cNvSpPr>
            <p:nvPr/>
          </p:nvSpPr>
          <p:spPr bwMode="auto">
            <a:xfrm>
              <a:off x="7000875" y="5908676"/>
              <a:ext cx="18573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5" name="Rectangle 114"/>
            <p:cNvSpPr>
              <a:spLocks noChangeArrowheads="1"/>
            </p:cNvSpPr>
            <p:nvPr/>
          </p:nvSpPr>
          <p:spPr bwMode="auto">
            <a:xfrm>
              <a:off x="7000875" y="6164263"/>
              <a:ext cx="233363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6" name="Freeform 115"/>
            <p:cNvSpPr/>
            <p:nvPr/>
          </p:nvSpPr>
          <p:spPr bwMode="auto">
            <a:xfrm>
              <a:off x="7000875" y="5221288"/>
              <a:ext cx="268288" cy="996950"/>
            </a:xfrm>
            <a:custGeom>
              <a:avLst/>
              <a:gdLst>
                <a:gd name="T0" fmla="*/ 0 w 169"/>
                <a:gd name="T1" fmla="*/ 0 h 628"/>
                <a:gd name="T2" fmla="*/ 52 w 169"/>
                <a:gd name="T3" fmla="*/ 0 h 628"/>
                <a:gd name="T4" fmla="*/ 169 w 169"/>
                <a:gd name="T5" fmla="*/ 628 h 628"/>
                <a:gd name="T6" fmla="*/ 134 w 169"/>
                <a:gd name="T7" fmla="*/ 628 h 628"/>
                <a:gd name="T8" fmla="*/ 30 w 169"/>
                <a:gd name="T9" fmla="*/ 35 h 628"/>
                <a:gd name="T10" fmla="*/ 0 w 169"/>
                <a:gd name="T11" fmla="*/ 35 h 628"/>
                <a:gd name="T12" fmla="*/ 0 w 169"/>
                <a:gd name="T13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628">
                  <a:moveTo>
                    <a:pt x="0" y="0"/>
                  </a:moveTo>
                  <a:lnTo>
                    <a:pt x="52" y="0"/>
                  </a:lnTo>
                  <a:lnTo>
                    <a:pt x="169" y="628"/>
                  </a:lnTo>
                  <a:lnTo>
                    <a:pt x="134" y="628"/>
                  </a:lnTo>
                  <a:lnTo>
                    <a:pt x="3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7" name="Freeform 116"/>
            <p:cNvSpPr/>
            <p:nvPr/>
          </p:nvSpPr>
          <p:spPr bwMode="auto">
            <a:xfrm>
              <a:off x="6884988" y="5173663"/>
              <a:ext cx="225425" cy="82550"/>
            </a:xfrm>
            <a:custGeom>
              <a:avLst/>
              <a:gdLst>
                <a:gd name="T0" fmla="*/ 2 w 33"/>
                <a:gd name="T1" fmla="*/ 0 h 12"/>
                <a:gd name="T2" fmla="*/ 32 w 33"/>
                <a:gd name="T3" fmla="*/ 0 h 12"/>
                <a:gd name="T4" fmla="*/ 33 w 33"/>
                <a:gd name="T5" fmla="*/ 1 h 12"/>
                <a:gd name="T6" fmla="*/ 33 w 33"/>
                <a:gd name="T7" fmla="*/ 11 h 12"/>
                <a:gd name="T8" fmla="*/ 32 w 33"/>
                <a:gd name="T9" fmla="*/ 12 h 12"/>
                <a:gd name="T10" fmla="*/ 2 w 33"/>
                <a:gd name="T11" fmla="*/ 12 h 12"/>
                <a:gd name="T12" fmla="*/ 0 w 33"/>
                <a:gd name="T13" fmla="*/ 11 h 12"/>
                <a:gd name="T14" fmla="*/ 0 w 33"/>
                <a:gd name="T15" fmla="*/ 1 h 12"/>
                <a:gd name="T16" fmla="*/ 2 w 3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2">
                  <a:moveTo>
                    <a:pt x="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8" name="Freeform 117"/>
            <p:cNvSpPr/>
            <p:nvPr/>
          </p:nvSpPr>
          <p:spPr bwMode="auto">
            <a:xfrm>
              <a:off x="7000875" y="5173663"/>
              <a:ext cx="109538" cy="82550"/>
            </a:xfrm>
            <a:custGeom>
              <a:avLst/>
              <a:gdLst>
                <a:gd name="T0" fmla="*/ 0 w 16"/>
                <a:gd name="T1" fmla="*/ 0 h 12"/>
                <a:gd name="T2" fmla="*/ 15 w 16"/>
                <a:gd name="T3" fmla="*/ 0 h 12"/>
                <a:gd name="T4" fmla="*/ 16 w 16"/>
                <a:gd name="T5" fmla="*/ 1 h 12"/>
                <a:gd name="T6" fmla="*/ 16 w 16"/>
                <a:gd name="T7" fmla="*/ 11 h 12"/>
                <a:gd name="T8" fmla="*/ 15 w 16"/>
                <a:gd name="T9" fmla="*/ 12 h 12"/>
                <a:gd name="T10" fmla="*/ 0 w 16"/>
                <a:gd name="T11" fmla="*/ 12 h 12"/>
                <a:gd name="T12" fmla="*/ 0 w 1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49" name="组合 348"/>
          <p:cNvGrpSpPr/>
          <p:nvPr/>
        </p:nvGrpSpPr>
        <p:grpSpPr>
          <a:xfrm>
            <a:off x="10772073" y="3249769"/>
            <a:ext cx="1433121" cy="3472829"/>
            <a:chOff x="8892348" y="4995863"/>
            <a:chExt cx="1448626" cy="1512888"/>
          </a:xfrm>
          <a:solidFill>
            <a:srgbClr val="0066C8"/>
          </a:solidFill>
        </p:grpSpPr>
        <p:sp>
          <p:nvSpPr>
            <p:cNvPr id="350" name="Rectangle 121"/>
            <p:cNvSpPr>
              <a:spLocks noChangeArrowheads="1"/>
            </p:cNvSpPr>
            <p:nvPr/>
          </p:nvSpPr>
          <p:spPr bwMode="auto">
            <a:xfrm>
              <a:off x="9077325" y="5048610"/>
              <a:ext cx="1143000" cy="14601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1" name="Rectangle 122"/>
            <p:cNvSpPr>
              <a:spLocks noChangeArrowheads="1"/>
            </p:cNvSpPr>
            <p:nvPr/>
          </p:nvSpPr>
          <p:spPr bwMode="auto">
            <a:xfrm>
              <a:off x="9653587" y="4995863"/>
              <a:ext cx="687387" cy="151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2" name="Oval 123"/>
            <p:cNvSpPr>
              <a:spLocks noChangeArrowheads="1"/>
            </p:cNvSpPr>
            <p:nvPr/>
          </p:nvSpPr>
          <p:spPr bwMode="auto">
            <a:xfrm>
              <a:off x="9421813" y="5149851"/>
              <a:ext cx="454025" cy="442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3" name="Freeform 124"/>
            <p:cNvSpPr/>
            <p:nvPr/>
          </p:nvSpPr>
          <p:spPr bwMode="auto">
            <a:xfrm>
              <a:off x="9653588" y="5149851"/>
              <a:ext cx="222250" cy="442913"/>
            </a:xfrm>
            <a:custGeom>
              <a:avLst/>
              <a:gdLst>
                <a:gd name="T0" fmla="*/ 0 w 20"/>
                <a:gd name="T1" fmla="*/ 0 h 40"/>
                <a:gd name="T2" fmla="*/ 20 w 20"/>
                <a:gd name="T3" fmla="*/ 20 h 40"/>
                <a:gd name="T4" fmla="*/ 0 w 20"/>
                <a:gd name="T5" fmla="*/ 40 h 40"/>
                <a:gd name="T6" fmla="*/ 0 w 2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40">
                  <a:moveTo>
                    <a:pt x="0" y="0"/>
                  </a:moveTo>
                  <a:cubicBezTo>
                    <a:pt x="11" y="0"/>
                    <a:pt x="20" y="9"/>
                    <a:pt x="20" y="20"/>
                  </a:cubicBezTo>
                  <a:cubicBezTo>
                    <a:pt x="20" y="31"/>
                    <a:pt x="11" y="40"/>
                    <a:pt x="0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4" name="Freeform 125"/>
            <p:cNvSpPr>
              <a:spLocks noEditPoints="1"/>
            </p:cNvSpPr>
            <p:nvPr/>
          </p:nvSpPr>
          <p:spPr bwMode="auto">
            <a:xfrm>
              <a:off x="8892348" y="4995863"/>
              <a:ext cx="1394652" cy="1446213"/>
            </a:xfrm>
            <a:custGeom>
              <a:avLst/>
              <a:gdLst>
                <a:gd name="T0" fmla="*/ 0 w 790"/>
                <a:gd name="T1" fmla="*/ 856 h 911"/>
                <a:gd name="T2" fmla="*/ 783 w 790"/>
                <a:gd name="T3" fmla="*/ 856 h 911"/>
                <a:gd name="T4" fmla="*/ 783 w 790"/>
                <a:gd name="T5" fmla="*/ 911 h 911"/>
                <a:gd name="T6" fmla="*/ 0 w 790"/>
                <a:gd name="T7" fmla="*/ 911 h 911"/>
                <a:gd name="T8" fmla="*/ 0 w 790"/>
                <a:gd name="T9" fmla="*/ 856 h 911"/>
                <a:gd name="T10" fmla="*/ 0 w 790"/>
                <a:gd name="T11" fmla="*/ 856 h 911"/>
                <a:gd name="T12" fmla="*/ 7 w 790"/>
                <a:gd name="T13" fmla="*/ 431 h 911"/>
                <a:gd name="T14" fmla="*/ 790 w 790"/>
                <a:gd name="T15" fmla="*/ 431 h 911"/>
                <a:gd name="T16" fmla="*/ 790 w 790"/>
                <a:gd name="T17" fmla="*/ 480 h 911"/>
                <a:gd name="T18" fmla="*/ 7 w 790"/>
                <a:gd name="T19" fmla="*/ 480 h 911"/>
                <a:gd name="T20" fmla="*/ 7 w 790"/>
                <a:gd name="T21" fmla="*/ 431 h 911"/>
                <a:gd name="T22" fmla="*/ 7 w 790"/>
                <a:gd name="T23" fmla="*/ 431 h 911"/>
                <a:gd name="T24" fmla="*/ 0 w 790"/>
                <a:gd name="T25" fmla="*/ 0 h 911"/>
                <a:gd name="T26" fmla="*/ 783 w 790"/>
                <a:gd name="T27" fmla="*/ 0 h 911"/>
                <a:gd name="T28" fmla="*/ 783 w 790"/>
                <a:gd name="T29" fmla="*/ 49 h 911"/>
                <a:gd name="T30" fmla="*/ 0 w 790"/>
                <a:gd name="T31" fmla="*/ 49 h 911"/>
                <a:gd name="T32" fmla="*/ 0 w 790"/>
                <a:gd name="T33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0" h="911">
                  <a:moveTo>
                    <a:pt x="0" y="856"/>
                  </a:moveTo>
                  <a:lnTo>
                    <a:pt x="783" y="856"/>
                  </a:lnTo>
                  <a:lnTo>
                    <a:pt x="783" y="911"/>
                  </a:lnTo>
                  <a:lnTo>
                    <a:pt x="0" y="911"/>
                  </a:lnTo>
                  <a:lnTo>
                    <a:pt x="0" y="856"/>
                  </a:lnTo>
                  <a:lnTo>
                    <a:pt x="0" y="856"/>
                  </a:lnTo>
                  <a:close/>
                  <a:moveTo>
                    <a:pt x="7" y="431"/>
                  </a:moveTo>
                  <a:lnTo>
                    <a:pt x="790" y="431"/>
                  </a:lnTo>
                  <a:lnTo>
                    <a:pt x="790" y="480"/>
                  </a:lnTo>
                  <a:lnTo>
                    <a:pt x="7" y="480"/>
                  </a:lnTo>
                  <a:lnTo>
                    <a:pt x="7" y="431"/>
                  </a:lnTo>
                  <a:lnTo>
                    <a:pt x="7" y="431"/>
                  </a:lnTo>
                  <a:close/>
                  <a:moveTo>
                    <a:pt x="0" y="0"/>
                  </a:moveTo>
                  <a:lnTo>
                    <a:pt x="783" y="0"/>
                  </a:lnTo>
                  <a:lnTo>
                    <a:pt x="783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5" name="Freeform 126"/>
            <p:cNvSpPr>
              <a:spLocks noEditPoints="1"/>
            </p:cNvSpPr>
            <p:nvPr/>
          </p:nvSpPr>
          <p:spPr bwMode="auto">
            <a:xfrm>
              <a:off x="9653588" y="4995863"/>
              <a:ext cx="633412" cy="1446213"/>
            </a:xfrm>
            <a:custGeom>
              <a:avLst/>
              <a:gdLst>
                <a:gd name="T0" fmla="*/ 0 w 399"/>
                <a:gd name="T1" fmla="*/ 856 h 911"/>
                <a:gd name="T2" fmla="*/ 392 w 399"/>
                <a:gd name="T3" fmla="*/ 856 h 911"/>
                <a:gd name="T4" fmla="*/ 392 w 399"/>
                <a:gd name="T5" fmla="*/ 911 h 911"/>
                <a:gd name="T6" fmla="*/ 0 w 399"/>
                <a:gd name="T7" fmla="*/ 911 h 911"/>
                <a:gd name="T8" fmla="*/ 0 w 399"/>
                <a:gd name="T9" fmla="*/ 856 h 911"/>
                <a:gd name="T10" fmla="*/ 0 w 399"/>
                <a:gd name="T11" fmla="*/ 856 h 911"/>
                <a:gd name="T12" fmla="*/ 0 w 399"/>
                <a:gd name="T13" fmla="*/ 431 h 911"/>
                <a:gd name="T14" fmla="*/ 399 w 399"/>
                <a:gd name="T15" fmla="*/ 431 h 911"/>
                <a:gd name="T16" fmla="*/ 399 w 399"/>
                <a:gd name="T17" fmla="*/ 480 h 911"/>
                <a:gd name="T18" fmla="*/ 0 w 399"/>
                <a:gd name="T19" fmla="*/ 480 h 911"/>
                <a:gd name="T20" fmla="*/ 0 w 399"/>
                <a:gd name="T21" fmla="*/ 431 h 911"/>
                <a:gd name="T22" fmla="*/ 0 w 399"/>
                <a:gd name="T23" fmla="*/ 431 h 911"/>
                <a:gd name="T24" fmla="*/ 0 w 399"/>
                <a:gd name="T25" fmla="*/ 0 h 911"/>
                <a:gd name="T26" fmla="*/ 392 w 399"/>
                <a:gd name="T27" fmla="*/ 0 h 911"/>
                <a:gd name="T28" fmla="*/ 392 w 399"/>
                <a:gd name="T29" fmla="*/ 49 h 911"/>
                <a:gd name="T30" fmla="*/ 0 w 399"/>
                <a:gd name="T31" fmla="*/ 49 h 911"/>
                <a:gd name="T32" fmla="*/ 0 w 399"/>
                <a:gd name="T33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9" h="911">
                  <a:moveTo>
                    <a:pt x="0" y="856"/>
                  </a:moveTo>
                  <a:lnTo>
                    <a:pt x="392" y="856"/>
                  </a:lnTo>
                  <a:lnTo>
                    <a:pt x="392" y="911"/>
                  </a:lnTo>
                  <a:lnTo>
                    <a:pt x="0" y="911"/>
                  </a:lnTo>
                  <a:lnTo>
                    <a:pt x="0" y="856"/>
                  </a:lnTo>
                  <a:lnTo>
                    <a:pt x="0" y="856"/>
                  </a:lnTo>
                  <a:close/>
                  <a:moveTo>
                    <a:pt x="0" y="431"/>
                  </a:moveTo>
                  <a:lnTo>
                    <a:pt x="399" y="431"/>
                  </a:lnTo>
                  <a:lnTo>
                    <a:pt x="399" y="480"/>
                  </a:lnTo>
                  <a:lnTo>
                    <a:pt x="0" y="480"/>
                  </a:lnTo>
                  <a:lnTo>
                    <a:pt x="0" y="431"/>
                  </a:lnTo>
                  <a:lnTo>
                    <a:pt x="0" y="431"/>
                  </a:lnTo>
                  <a:close/>
                  <a:moveTo>
                    <a:pt x="0" y="0"/>
                  </a:moveTo>
                  <a:lnTo>
                    <a:pt x="392" y="0"/>
                  </a:lnTo>
                  <a:lnTo>
                    <a:pt x="392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6" name="Freeform 127"/>
            <p:cNvSpPr>
              <a:spLocks noEditPoints="1"/>
            </p:cNvSpPr>
            <p:nvPr/>
          </p:nvSpPr>
          <p:spPr bwMode="auto">
            <a:xfrm>
              <a:off x="9542463" y="5205413"/>
              <a:ext cx="211137" cy="331788"/>
            </a:xfrm>
            <a:custGeom>
              <a:avLst/>
              <a:gdLst>
                <a:gd name="T0" fmla="*/ 18 w 19"/>
                <a:gd name="T1" fmla="*/ 15 h 30"/>
                <a:gd name="T2" fmla="*/ 19 w 19"/>
                <a:gd name="T3" fmla="*/ 20 h 30"/>
                <a:gd name="T4" fmla="*/ 10 w 19"/>
                <a:gd name="T5" fmla="*/ 30 h 30"/>
                <a:gd name="T6" fmla="*/ 0 w 19"/>
                <a:gd name="T7" fmla="*/ 20 h 30"/>
                <a:gd name="T8" fmla="*/ 1 w 19"/>
                <a:gd name="T9" fmla="*/ 15 h 30"/>
                <a:gd name="T10" fmla="*/ 10 w 19"/>
                <a:gd name="T11" fmla="*/ 0 h 30"/>
                <a:gd name="T12" fmla="*/ 18 w 19"/>
                <a:gd name="T13" fmla="*/ 15 h 30"/>
                <a:gd name="T14" fmla="*/ 4 w 19"/>
                <a:gd name="T15" fmla="*/ 14 h 30"/>
                <a:gd name="T16" fmla="*/ 10 w 19"/>
                <a:gd name="T17" fmla="*/ 28 h 30"/>
                <a:gd name="T18" fmla="*/ 4 w 19"/>
                <a:gd name="T1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0">
                  <a:moveTo>
                    <a:pt x="18" y="15"/>
                  </a:moveTo>
                  <a:cubicBezTo>
                    <a:pt x="19" y="17"/>
                    <a:pt x="19" y="18"/>
                    <a:pt x="19" y="20"/>
                  </a:cubicBezTo>
                  <a:cubicBezTo>
                    <a:pt x="19" y="26"/>
                    <a:pt x="15" y="30"/>
                    <a:pt x="10" y="30"/>
                  </a:cubicBezTo>
                  <a:cubicBezTo>
                    <a:pt x="4" y="30"/>
                    <a:pt x="0" y="26"/>
                    <a:pt x="0" y="20"/>
                  </a:cubicBezTo>
                  <a:cubicBezTo>
                    <a:pt x="0" y="18"/>
                    <a:pt x="0" y="17"/>
                    <a:pt x="1" y="1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4" y="14"/>
                  </a:moveTo>
                  <a:cubicBezTo>
                    <a:pt x="0" y="19"/>
                    <a:pt x="1" y="28"/>
                    <a:pt x="10" y="28"/>
                  </a:cubicBezTo>
                  <a:cubicBezTo>
                    <a:pt x="4" y="25"/>
                    <a:pt x="3" y="20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7" name="Freeform 128"/>
            <p:cNvSpPr/>
            <p:nvPr/>
          </p:nvSpPr>
          <p:spPr bwMode="auto">
            <a:xfrm>
              <a:off x="9653588" y="5205413"/>
              <a:ext cx="100012" cy="331788"/>
            </a:xfrm>
            <a:custGeom>
              <a:avLst/>
              <a:gdLst>
                <a:gd name="T0" fmla="*/ 8 w 9"/>
                <a:gd name="T1" fmla="*/ 15 h 30"/>
                <a:gd name="T2" fmla="*/ 9 w 9"/>
                <a:gd name="T3" fmla="*/ 20 h 30"/>
                <a:gd name="T4" fmla="*/ 0 w 9"/>
                <a:gd name="T5" fmla="*/ 30 h 30"/>
                <a:gd name="T6" fmla="*/ 0 w 9"/>
                <a:gd name="T7" fmla="*/ 28 h 30"/>
                <a:gd name="T8" fmla="*/ 0 w 9"/>
                <a:gd name="T9" fmla="*/ 28 h 30"/>
                <a:gd name="T10" fmla="*/ 0 w 9"/>
                <a:gd name="T11" fmla="*/ 28 h 30"/>
                <a:gd name="T12" fmla="*/ 0 w 9"/>
                <a:gd name="T13" fmla="*/ 0 h 30"/>
                <a:gd name="T14" fmla="*/ 8 w 9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0">
                  <a:moveTo>
                    <a:pt x="8" y="15"/>
                  </a:moveTo>
                  <a:cubicBezTo>
                    <a:pt x="9" y="17"/>
                    <a:pt x="9" y="18"/>
                    <a:pt x="9" y="20"/>
                  </a:cubicBezTo>
                  <a:cubicBezTo>
                    <a:pt x="9" y="26"/>
                    <a:pt x="5" y="30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58" name="组合 357"/>
          <p:cNvGrpSpPr/>
          <p:nvPr/>
        </p:nvGrpSpPr>
        <p:grpSpPr>
          <a:xfrm>
            <a:off x="1674766" y="4316174"/>
            <a:ext cx="1933323" cy="2205549"/>
            <a:chOff x="10723563" y="4757738"/>
            <a:chExt cx="1352550" cy="1566863"/>
          </a:xfrm>
          <a:solidFill>
            <a:srgbClr val="0066C8"/>
          </a:solidFill>
        </p:grpSpPr>
        <p:sp>
          <p:nvSpPr>
            <p:cNvPr id="359" name="Rectangle 132"/>
            <p:cNvSpPr>
              <a:spLocks noChangeArrowheads="1"/>
            </p:cNvSpPr>
            <p:nvPr/>
          </p:nvSpPr>
          <p:spPr bwMode="auto">
            <a:xfrm>
              <a:off x="12007850" y="5337176"/>
              <a:ext cx="7938" cy="941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0" name="Rectangle 133"/>
            <p:cNvSpPr>
              <a:spLocks noChangeArrowheads="1"/>
            </p:cNvSpPr>
            <p:nvPr/>
          </p:nvSpPr>
          <p:spPr bwMode="auto">
            <a:xfrm>
              <a:off x="11977688" y="6159501"/>
              <a:ext cx="6826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1" name="Rectangle 134"/>
            <p:cNvSpPr>
              <a:spLocks noChangeArrowheads="1"/>
            </p:cNvSpPr>
            <p:nvPr/>
          </p:nvSpPr>
          <p:spPr bwMode="auto">
            <a:xfrm>
              <a:off x="12015788" y="5337176"/>
              <a:ext cx="1588" cy="941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2" name="Rectangle 135"/>
            <p:cNvSpPr>
              <a:spLocks noChangeArrowheads="1"/>
            </p:cNvSpPr>
            <p:nvPr/>
          </p:nvSpPr>
          <p:spPr bwMode="auto">
            <a:xfrm>
              <a:off x="12015788" y="6159501"/>
              <a:ext cx="3016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3" name="Freeform 136"/>
            <p:cNvSpPr>
              <a:spLocks noEditPoints="1"/>
            </p:cNvSpPr>
            <p:nvPr/>
          </p:nvSpPr>
          <p:spPr bwMode="auto">
            <a:xfrm>
              <a:off x="11698288" y="4779963"/>
              <a:ext cx="369888" cy="611188"/>
            </a:xfrm>
            <a:custGeom>
              <a:avLst/>
              <a:gdLst>
                <a:gd name="T0" fmla="*/ 17 w 49"/>
                <a:gd name="T1" fmla="*/ 0 h 81"/>
                <a:gd name="T2" fmla="*/ 42 w 49"/>
                <a:gd name="T3" fmla="*/ 81 h 81"/>
                <a:gd name="T4" fmla="*/ 8 w 49"/>
                <a:gd name="T5" fmla="*/ 53 h 81"/>
                <a:gd name="T6" fmla="*/ 7 w 49"/>
                <a:gd name="T7" fmla="*/ 52 h 81"/>
                <a:gd name="T8" fmla="*/ 7 w 49"/>
                <a:gd name="T9" fmla="*/ 52 h 81"/>
                <a:gd name="T10" fmla="*/ 0 w 49"/>
                <a:gd name="T11" fmla="*/ 27 h 81"/>
                <a:gd name="T12" fmla="*/ 17 w 49"/>
                <a:gd name="T13" fmla="*/ 0 h 81"/>
                <a:gd name="T14" fmla="*/ 14 w 49"/>
                <a:gd name="T15" fmla="*/ 40 h 81"/>
                <a:gd name="T16" fmla="*/ 36 w 49"/>
                <a:gd name="T17" fmla="*/ 37 h 81"/>
                <a:gd name="T18" fmla="*/ 32 w 49"/>
                <a:gd name="T19" fmla="*/ 24 h 81"/>
                <a:gd name="T20" fmla="*/ 12 w 49"/>
                <a:gd name="T21" fmla="*/ 32 h 81"/>
                <a:gd name="T22" fmla="*/ 14 w 49"/>
                <a:gd name="T23" fmla="*/ 40 h 81"/>
                <a:gd name="T24" fmla="*/ 38 w 49"/>
                <a:gd name="T25" fmla="*/ 41 h 81"/>
                <a:gd name="T26" fmla="*/ 16 w 49"/>
                <a:gd name="T27" fmla="*/ 49 h 81"/>
                <a:gd name="T28" fmla="*/ 18 w 49"/>
                <a:gd name="T29" fmla="*/ 55 h 81"/>
                <a:gd name="T30" fmla="*/ 39 w 49"/>
                <a:gd name="T31" fmla="*/ 72 h 81"/>
                <a:gd name="T32" fmla="*/ 38 w 49"/>
                <a:gd name="T33" fmla="*/ 41 h 81"/>
                <a:gd name="T34" fmla="*/ 9 w 49"/>
                <a:gd name="T35" fmla="*/ 25 h 81"/>
                <a:gd name="T36" fmla="*/ 29 w 49"/>
                <a:gd name="T37" fmla="*/ 19 h 81"/>
                <a:gd name="T38" fmla="*/ 21 w 49"/>
                <a:gd name="T39" fmla="*/ 9 h 81"/>
                <a:gd name="T40" fmla="*/ 9 w 49"/>
                <a:gd name="T41" fmla="*/ 23 h 81"/>
                <a:gd name="T42" fmla="*/ 9 w 49"/>
                <a:gd name="T43" fmla="*/ 2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81">
                  <a:moveTo>
                    <a:pt x="17" y="0"/>
                  </a:moveTo>
                  <a:cubicBezTo>
                    <a:pt x="42" y="11"/>
                    <a:pt x="49" y="57"/>
                    <a:pt x="42" y="81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4"/>
                    <a:pt x="3" y="35"/>
                    <a:pt x="0" y="27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4" y="40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5" y="32"/>
                    <a:pt x="33" y="28"/>
                    <a:pt x="3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40"/>
                    <a:pt x="14" y="40"/>
                    <a:pt x="14" y="40"/>
                  </a:cubicBezTo>
                  <a:close/>
                  <a:moveTo>
                    <a:pt x="38" y="41"/>
                  </a:moveTo>
                  <a:cubicBezTo>
                    <a:pt x="16" y="49"/>
                    <a:pt x="16" y="49"/>
                    <a:pt x="16" y="49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41" y="64"/>
                    <a:pt x="40" y="53"/>
                    <a:pt x="38" y="41"/>
                  </a:cubicBezTo>
                  <a:close/>
                  <a:moveTo>
                    <a:pt x="9" y="25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7" y="15"/>
                    <a:pt x="24" y="11"/>
                    <a:pt x="21" y="9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4" name="Rectangle 137"/>
            <p:cNvSpPr>
              <a:spLocks noChangeArrowheads="1"/>
            </p:cNvSpPr>
            <p:nvPr/>
          </p:nvSpPr>
          <p:spPr bwMode="auto">
            <a:xfrm>
              <a:off x="10783888" y="5360988"/>
              <a:ext cx="68263" cy="760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5" name="Rectangle 138"/>
            <p:cNvSpPr>
              <a:spLocks noChangeArrowheads="1"/>
            </p:cNvSpPr>
            <p:nvPr/>
          </p:nvSpPr>
          <p:spPr bwMode="auto">
            <a:xfrm>
              <a:off x="10821988" y="5360988"/>
              <a:ext cx="30163" cy="760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6" name="Rectangle 139"/>
            <p:cNvSpPr>
              <a:spLocks noChangeArrowheads="1"/>
            </p:cNvSpPr>
            <p:nvPr/>
          </p:nvSpPr>
          <p:spPr bwMode="auto">
            <a:xfrm>
              <a:off x="10783888" y="6069013"/>
              <a:ext cx="68263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7" name="Rectangle 140"/>
            <p:cNvSpPr>
              <a:spLocks noChangeArrowheads="1"/>
            </p:cNvSpPr>
            <p:nvPr/>
          </p:nvSpPr>
          <p:spPr bwMode="auto">
            <a:xfrm>
              <a:off x="10821988" y="6069013"/>
              <a:ext cx="30163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8" name="Rectangle 141"/>
            <p:cNvSpPr>
              <a:spLocks noChangeArrowheads="1"/>
            </p:cNvSpPr>
            <p:nvPr/>
          </p:nvSpPr>
          <p:spPr bwMode="auto">
            <a:xfrm>
              <a:off x="10753725" y="6105526"/>
              <a:ext cx="12858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9" name="Rectangle 142"/>
            <p:cNvSpPr>
              <a:spLocks noChangeArrowheads="1"/>
            </p:cNvSpPr>
            <p:nvPr/>
          </p:nvSpPr>
          <p:spPr bwMode="auto">
            <a:xfrm>
              <a:off x="10821988" y="6105526"/>
              <a:ext cx="60325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0" name="Rectangle 143"/>
            <p:cNvSpPr>
              <a:spLocks noChangeArrowheads="1"/>
            </p:cNvSpPr>
            <p:nvPr/>
          </p:nvSpPr>
          <p:spPr bwMode="auto">
            <a:xfrm>
              <a:off x="10753725" y="6165851"/>
              <a:ext cx="1285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1" name="Rectangle 144"/>
            <p:cNvSpPr>
              <a:spLocks noChangeArrowheads="1"/>
            </p:cNvSpPr>
            <p:nvPr/>
          </p:nvSpPr>
          <p:spPr bwMode="auto">
            <a:xfrm>
              <a:off x="10821988" y="6165851"/>
              <a:ext cx="6032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2" name="Rectangle 145"/>
            <p:cNvSpPr>
              <a:spLocks noChangeArrowheads="1"/>
            </p:cNvSpPr>
            <p:nvPr/>
          </p:nvSpPr>
          <p:spPr bwMode="auto">
            <a:xfrm>
              <a:off x="10723563" y="6196013"/>
              <a:ext cx="19685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3" name="Rectangle 146"/>
            <p:cNvSpPr>
              <a:spLocks noChangeArrowheads="1"/>
            </p:cNvSpPr>
            <p:nvPr/>
          </p:nvSpPr>
          <p:spPr bwMode="auto">
            <a:xfrm>
              <a:off x="10821988" y="6196013"/>
              <a:ext cx="98425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4" name="Rectangle 147"/>
            <p:cNvSpPr>
              <a:spLocks noChangeArrowheads="1"/>
            </p:cNvSpPr>
            <p:nvPr/>
          </p:nvSpPr>
          <p:spPr bwMode="auto">
            <a:xfrm>
              <a:off x="10723563" y="6286501"/>
              <a:ext cx="19685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5" name="Rectangle 148"/>
            <p:cNvSpPr>
              <a:spLocks noChangeArrowheads="1"/>
            </p:cNvSpPr>
            <p:nvPr/>
          </p:nvSpPr>
          <p:spPr bwMode="auto">
            <a:xfrm>
              <a:off x="10821988" y="6286501"/>
              <a:ext cx="9842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6" name="Freeform 149"/>
            <p:cNvSpPr>
              <a:spLocks noEditPoints="1"/>
            </p:cNvSpPr>
            <p:nvPr/>
          </p:nvSpPr>
          <p:spPr bwMode="auto">
            <a:xfrm>
              <a:off x="11706225" y="4757738"/>
              <a:ext cx="369888" cy="609600"/>
            </a:xfrm>
            <a:custGeom>
              <a:avLst/>
              <a:gdLst>
                <a:gd name="T0" fmla="*/ 17 w 49"/>
                <a:gd name="T1" fmla="*/ 0 h 81"/>
                <a:gd name="T2" fmla="*/ 41 w 49"/>
                <a:gd name="T3" fmla="*/ 81 h 81"/>
                <a:gd name="T4" fmla="*/ 8 w 49"/>
                <a:gd name="T5" fmla="*/ 53 h 81"/>
                <a:gd name="T6" fmla="*/ 7 w 49"/>
                <a:gd name="T7" fmla="*/ 52 h 81"/>
                <a:gd name="T8" fmla="*/ 7 w 49"/>
                <a:gd name="T9" fmla="*/ 52 h 81"/>
                <a:gd name="T10" fmla="*/ 0 w 49"/>
                <a:gd name="T11" fmla="*/ 27 h 81"/>
                <a:gd name="T12" fmla="*/ 17 w 49"/>
                <a:gd name="T13" fmla="*/ 0 h 81"/>
                <a:gd name="T14" fmla="*/ 13 w 49"/>
                <a:gd name="T15" fmla="*/ 40 h 81"/>
                <a:gd name="T16" fmla="*/ 36 w 49"/>
                <a:gd name="T17" fmla="*/ 37 h 81"/>
                <a:gd name="T18" fmla="*/ 31 w 49"/>
                <a:gd name="T19" fmla="*/ 24 h 81"/>
                <a:gd name="T20" fmla="*/ 11 w 49"/>
                <a:gd name="T21" fmla="*/ 32 h 81"/>
                <a:gd name="T22" fmla="*/ 13 w 49"/>
                <a:gd name="T23" fmla="*/ 40 h 81"/>
                <a:gd name="T24" fmla="*/ 37 w 49"/>
                <a:gd name="T25" fmla="*/ 41 h 81"/>
                <a:gd name="T26" fmla="*/ 16 w 49"/>
                <a:gd name="T27" fmla="*/ 49 h 81"/>
                <a:gd name="T28" fmla="*/ 17 w 49"/>
                <a:gd name="T29" fmla="*/ 55 h 81"/>
                <a:gd name="T30" fmla="*/ 38 w 49"/>
                <a:gd name="T31" fmla="*/ 72 h 81"/>
                <a:gd name="T32" fmla="*/ 37 w 49"/>
                <a:gd name="T33" fmla="*/ 41 h 81"/>
                <a:gd name="T34" fmla="*/ 9 w 49"/>
                <a:gd name="T35" fmla="*/ 24 h 81"/>
                <a:gd name="T36" fmla="*/ 29 w 49"/>
                <a:gd name="T37" fmla="*/ 19 h 81"/>
                <a:gd name="T38" fmla="*/ 20 w 49"/>
                <a:gd name="T39" fmla="*/ 9 h 81"/>
                <a:gd name="T40" fmla="*/ 8 w 49"/>
                <a:gd name="T41" fmla="*/ 23 h 81"/>
                <a:gd name="T42" fmla="*/ 9 w 49"/>
                <a:gd name="T43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81">
                  <a:moveTo>
                    <a:pt x="17" y="0"/>
                  </a:moveTo>
                  <a:cubicBezTo>
                    <a:pt x="41" y="11"/>
                    <a:pt x="49" y="57"/>
                    <a:pt x="41" y="81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4" y="43"/>
                    <a:pt x="2" y="35"/>
                    <a:pt x="0" y="27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3" y="40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4" y="32"/>
                    <a:pt x="33" y="28"/>
                    <a:pt x="31" y="24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3" y="40"/>
                    <a:pt x="13" y="40"/>
                    <a:pt x="13" y="40"/>
                  </a:cubicBezTo>
                  <a:close/>
                  <a:moveTo>
                    <a:pt x="37" y="41"/>
                  </a:moveTo>
                  <a:cubicBezTo>
                    <a:pt x="16" y="49"/>
                    <a:pt x="16" y="49"/>
                    <a:pt x="16" y="49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0" y="64"/>
                    <a:pt x="40" y="53"/>
                    <a:pt x="37" y="41"/>
                  </a:cubicBezTo>
                  <a:close/>
                  <a:moveTo>
                    <a:pt x="9" y="24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6" y="15"/>
                    <a:pt x="23" y="11"/>
                    <a:pt x="20" y="9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7" name="Freeform 150"/>
            <p:cNvSpPr/>
            <p:nvPr/>
          </p:nvSpPr>
          <p:spPr bwMode="auto">
            <a:xfrm>
              <a:off x="10747375" y="4976813"/>
              <a:ext cx="1027113" cy="406400"/>
            </a:xfrm>
            <a:custGeom>
              <a:avLst/>
              <a:gdLst>
                <a:gd name="T0" fmla="*/ 0 w 647"/>
                <a:gd name="T1" fmla="*/ 166 h 256"/>
                <a:gd name="T2" fmla="*/ 623 w 647"/>
                <a:gd name="T3" fmla="*/ 0 h 256"/>
                <a:gd name="T4" fmla="*/ 647 w 647"/>
                <a:gd name="T5" fmla="*/ 90 h 256"/>
                <a:gd name="T6" fmla="*/ 23 w 647"/>
                <a:gd name="T7" fmla="*/ 256 h 256"/>
                <a:gd name="T8" fmla="*/ 0 w 647"/>
                <a:gd name="T9" fmla="*/ 16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256">
                  <a:moveTo>
                    <a:pt x="0" y="166"/>
                  </a:moveTo>
                  <a:lnTo>
                    <a:pt x="623" y="0"/>
                  </a:lnTo>
                  <a:lnTo>
                    <a:pt x="647" y="90"/>
                  </a:lnTo>
                  <a:lnTo>
                    <a:pt x="23" y="256"/>
                  </a:lnTo>
                  <a:lnTo>
                    <a:pt x="0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8" name="Freeform 151"/>
            <p:cNvSpPr/>
            <p:nvPr/>
          </p:nvSpPr>
          <p:spPr bwMode="auto">
            <a:xfrm>
              <a:off x="10783888" y="5013326"/>
              <a:ext cx="952500" cy="331788"/>
            </a:xfrm>
            <a:custGeom>
              <a:avLst/>
              <a:gdLst>
                <a:gd name="T0" fmla="*/ 0 w 600"/>
                <a:gd name="T1" fmla="*/ 152 h 209"/>
                <a:gd name="T2" fmla="*/ 585 w 600"/>
                <a:gd name="T3" fmla="*/ 0 h 209"/>
                <a:gd name="T4" fmla="*/ 600 w 600"/>
                <a:gd name="T5" fmla="*/ 53 h 209"/>
                <a:gd name="T6" fmla="*/ 15 w 600"/>
                <a:gd name="T7" fmla="*/ 209 h 209"/>
                <a:gd name="T8" fmla="*/ 0 w 600"/>
                <a:gd name="T9" fmla="*/ 15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209">
                  <a:moveTo>
                    <a:pt x="0" y="152"/>
                  </a:moveTo>
                  <a:lnTo>
                    <a:pt x="585" y="0"/>
                  </a:lnTo>
                  <a:lnTo>
                    <a:pt x="600" y="53"/>
                  </a:lnTo>
                  <a:lnTo>
                    <a:pt x="15" y="209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9" name="Freeform 152"/>
            <p:cNvSpPr/>
            <p:nvPr/>
          </p:nvSpPr>
          <p:spPr bwMode="auto">
            <a:xfrm>
              <a:off x="11161713" y="5745163"/>
              <a:ext cx="301625" cy="247650"/>
            </a:xfrm>
            <a:custGeom>
              <a:avLst/>
              <a:gdLst>
                <a:gd name="T0" fmla="*/ 0 w 190"/>
                <a:gd name="T1" fmla="*/ 0 h 156"/>
                <a:gd name="T2" fmla="*/ 190 w 190"/>
                <a:gd name="T3" fmla="*/ 132 h 156"/>
                <a:gd name="T4" fmla="*/ 190 w 190"/>
                <a:gd name="T5" fmla="*/ 156 h 156"/>
                <a:gd name="T6" fmla="*/ 0 w 190"/>
                <a:gd name="T7" fmla="*/ 23 h 156"/>
                <a:gd name="T8" fmla="*/ 0 w 19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56">
                  <a:moveTo>
                    <a:pt x="0" y="0"/>
                  </a:moveTo>
                  <a:lnTo>
                    <a:pt x="190" y="132"/>
                  </a:lnTo>
                  <a:lnTo>
                    <a:pt x="190" y="156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0" name="Freeform 153"/>
            <p:cNvSpPr/>
            <p:nvPr/>
          </p:nvSpPr>
          <p:spPr bwMode="auto">
            <a:xfrm>
              <a:off x="11199813" y="5518151"/>
              <a:ext cx="233363" cy="257175"/>
            </a:xfrm>
            <a:custGeom>
              <a:avLst/>
              <a:gdLst>
                <a:gd name="T0" fmla="*/ 0 w 147"/>
                <a:gd name="T1" fmla="*/ 0 h 162"/>
                <a:gd name="T2" fmla="*/ 147 w 147"/>
                <a:gd name="T3" fmla="*/ 138 h 162"/>
                <a:gd name="T4" fmla="*/ 147 w 147"/>
                <a:gd name="T5" fmla="*/ 162 h 162"/>
                <a:gd name="T6" fmla="*/ 0 w 147"/>
                <a:gd name="T7" fmla="*/ 24 h 162"/>
                <a:gd name="T8" fmla="*/ 0 w 147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62">
                  <a:moveTo>
                    <a:pt x="0" y="0"/>
                  </a:moveTo>
                  <a:lnTo>
                    <a:pt x="147" y="138"/>
                  </a:lnTo>
                  <a:lnTo>
                    <a:pt x="147" y="162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1" name="Freeform 154"/>
            <p:cNvSpPr/>
            <p:nvPr/>
          </p:nvSpPr>
          <p:spPr bwMode="auto">
            <a:xfrm>
              <a:off x="11123613" y="5992813"/>
              <a:ext cx="385763" cy="293688"/>
            </a:xfrm>
            <a:custGeom>
              <a:avLst/>
              <a:gdLst>
                <a:gd name="T0" fmla="*/ 0 w 243"/>
                <a:gd name="T1" fmla="*/ 0 h 185"/>
                <a:gd name="T2" fmla="*/ 243 w 243"/>
                <a:gd name="T3" fmla="*/ 161 h 185"/>
                <a:gd name="T4" fmla="*/ 243 w 243"/>
                <a:gd name="T5" fmla="*/ 185 h 185"/>
                <a:gd name="T6" fmla="*/ 0 w 243"/>
                <a:gd name="T7" fmla="*/ 29 h 185"/>
                <a:gd name="T8" fmla="*/ 0 w 243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5">
                  <a:moveTo>
                    <a:pt x="0" y="0"/>
                  </a:moveTo>
                  <a:lnTo>
                    <a:pt x="243" y="161"/>
                  </a:lnTo>
                  <a:lnTo>
                    <a:pt x="243" y="18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2" name="Freeform 155"/>
            <p:cNvSpPr/>
            <p:nvPr/>
          </p:nvSpPr>
          <p:spPr bwMode="auto">
            <a:xfrm>
              <a:off x="11237913" y="5246688"/>
              <a:ext cx="150813" cy="287338"/>
            </a:xfrm>
            <a:custGeom>
              <a:avLst/>
              <a:gdLst>
                <a:gd name="T0" fmla="*/ 0 w 95"/>
                <a:gd name="T1" fmla="*/ 0 h 181"/>
                <a:gd name="T2" fmla="*/ 95 w 95"/>
                <a:gd name="T3" fmla="*/ 157 h 181"/>
                <a:gd name="T4" fmla="*/ 95 w 95"/>
                <a:gd name="T5" fmla="*/ 181 h 181"/>
                <a:gd name="T6" fmla="*/ 0 w 95"/>
                <a:gd name="T7" fmla="*/ 24 h 181"/>
                <a:gd name="T8" fmla="*/ 0 w 95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81">
                  <a:moveTo>
                    <a:pt x="0" y="0"/>
                  </a:moveTo>
                  <a:lnTo>
                    <a:pt x="95" y="157"/>
                  </a:lnTo>
                  <a:lnTo>
                    <a:pt x="95" y="181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3" name="Rectangle 156"/>
            <p:cNvSpPr>
              <a:spLocks noChangeArrowheads="1"/>
            </p:cNvSpPr>
            <p:nvPr/>
          </p:nvSpPr>
          <p:spPr bwMode="auto">
            <a:xfrm>
              <a:off x="11161713" y="5745163"/>
              <a:ext cx="27940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4" name="Rectangle 157"/>
            <p:cNvSpPr>
              <a:spLocks noChangeArrowheads="1"/>
            </p:cNvSpPr>
            <p:nvPr/>
          </p:nvSpPr>
          <p:spPr bwMode="auto">
            <a:xfrm>
              <a:off x="11183938" y="5511801"/>
              <a:ext cx="23495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5" name="Rectangle 158"/>
            <p:cNvSpPr>
              <a:spLocks noChangeArrowheads="1"/>
            </p:cNvSpPr>
            <p:nvPr/>
          </p:nvSpPr>
          <p:spPr bwMode="auto">
            <a:xfrm>
              <a:off x="11123613" y="5984876"/>
              <a:ext cx="35560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6" name="Rectangle 159"/>
            <p:cNvSpPr>
              <a:spLocks noChangeArrowheads="1"/>
            </p:cNvSpPr>
            <p:nvPr/>
          </p:nvSpPr>
          <p:spPr bwMode="auto">
            <a:xfrm>
              <a:off x="11079163" y="6264276"/>
              <a:ext cx="44608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7" name="Freeform 160"/>
            <p:cNvSpPr/>
            <p:nvPr/>
          </p:nvSpPr>
          <p:spPr bwMode="auto">
            <a:xfrm>
              <a:off x="11041063" y="5224463"/>
              <a:ext cx="520700" cy="1100138"/>
            </a:xfrm>
            <a:custGeom>
              <a:avLst/>
              <a:gdLst>
                <a:gd name="T0" fmla="*/ 114 w 328"/>
                <a:gd name="T1" fmla="*/ 0 h 693"/>
                <a:gd name="T2" fmla="*/ 214 w 328"/>
                <a:gd name="T3" fmla="*/ 0 h 693"/>
                <a:gd name="T4" fmla="*/ 328 w 328"/>
                <a:gd name="T5" fmla="*/ 693 h 693"/>
                <a:gd name="T6" fmla="*/ 295 w 328"/>
                <a:gd name="T7" fmla="*/ 693 h 693"/>
                <a:gd name="T8" fmla="*/ 190 w 328"/>
                <a:gd name="T9" fmla="*/ 33 h 693"/>
                <a:gd name="T10" fmla="*/ 133 w 328"/>
                <a:gd name="T11" fmla="*/ 33 h 693"/>
                <a:gd name="T12" fmla="*/ 33 w 328"/>
                <a:gd name="T13" fmla="*/ 693 h 693"/>
                <a:gd name="T14" fmla="*/ 0 w 328"/>
                <a:gd name="T15" fmla="*/ 693 h 693"/>
                <a:gd name="T16" fmla="*/ 114 w 328"/>
                <a:gd name="T17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693">
                  <a:moveTo>
                    <a:pt x="114" y="0"/>
                  </a:moveTo>
                  <a:lnTo>
                    <a:pt x="214" y="0"/>
                  </a:lnTo>
                  <a:lnTo>
                    <a:pt x="328" y="693"/>
                  </a:lnTo>
                  <a:lnTo>
                    <a:pt x="295" y="693"/>
                  </a:lnTo>
                  <a:lnTo>
                    <a:pt x="190" y="33"/>
                  </a:lnTo>
                  <a:lnTo>
                    <a:pt x="133" y="33"/>
                  </a:lnTo>
                  <a:lnTo>
                    <a:pt x="33" y="693"/>
                  </a:lnTo>
                  <a:lnTo>
                    <a:pt x="0" y="693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8" name="Freeform 161"/>
            <p:cNvSpPr/>
            <p:nvPr/>
          </p:nvSpPr>
          <p:spPr bwMode="auto">
            <a:xfrm>
              <a:off x="11298238" y="5842001"/>
              <a:ext cx="165100" cy="150813"/>
            </a:xfrm>
            <a:custGeom>
              <a:avLst/>
              <a:gdLst>
                <a:gd name="T0" fmla="*/ 0 w 104"/>
                <a:gd name="T1" fmla="*/ 0 h 95"/>
                <a:gd name="T2" fmla="*/ 104 w 104"/>
                <a:gd name="T3" fmla="*/ 71 h 95"/>
                <a:gd name="T4" fmla="*/ 104 w 104"/>
                <a:gd name="T5" fmla="*/ 95 h 95"/>
                <a:gd name="T6" fmla="*/ 0 w 104"/>
                <a:gd name="T7" fmla="*/ 24 h 95"/>
                <a:gd name="T8" fmla="*/ 0 w 10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95">
                  <a:moveTo>
                    <a:pt x="0" y="0"/>
                  </a:moveTo>
                  <a:lnTo>
                    <a:pt x="104" y="71"/>
                  </a:lnTo>
                  <a:lnTo>
                    <a:pt x="104" y="95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9" name="Freeform 162"/>
            <p:cNvSpPr/>
            <p:nvPr/>
          </p:nvSpPr>
          <p:spPr bwMode="auto">
            <a:xfrm>
              <a:off x="11298238" y="5616576"/>
              <a:ext cx="134938" cy="158750"/>
            </a:xfrm>
            <a:custGeom>
              <a:avLst/>
              <a:gdLst>
                <a:gd name="T0" fmla="*/ 0 w 85"/>
                <a:gd name="T1" fmla="*/ 0 h 100"/>
                <a:gd name="T2" fmla="*/ 85 w 85"/>
                <a:gd name="T3" fmla="*/ 76 h 100"/>
                <a:gd name="T4" fmla="*/ 85 w 85"/>
                <a:gd name="T5" fmla="*/ 100 h 100"/>
                <a:gd name="T6" fmla="*/ 0 w 85"/>
                <a:gd name="T7" fmla="*/ 24 h 100"/>
                <a:gd name="T8" fmla="*/ 0 w 85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00">
                  <a:moveTo>
                    <a:pt x="0" y="0"/>
                  </a:moveTo>
                  <a:lnTo>
                    <a:pt x="85" y="76"/>
                  </a:lnTo>
                  <a:lnTo>
                    <a:pt x="85" y="100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0" name="Freeform 163"/>
            <p:cNvSpPr/>
            <p:nvPr/>
          </p:nvSpPr>
          <p:spPr bwMode="auto">
            <a:xfrm>
              <a:off x="11298238" y="6113463"/>
              <a:ext cx="211138" cy="173038"/>
            </a:xfrm>
            <a:custGeom>
              <a:avLst/>
              <a:gdLst>
                <a:gd name="T0" fmla="*/ 0 w 133"/>
                <a:gd name="T1" fmla="*/ 0 h 109"/>
                <a:gd name="T2" fmla="*/ 133 w 133"/>
                <a:gd name="T3" fmla="*/ 85 h 109"/>
                <a:gd name="T4" fmla="*/ 133 w 133"/>
                <a:gd name="T5" fmla="*/ 109 h 109"/>
                <a:gd name="T6" fmla="*/ 0 w 133"/>
                <a:gd name="T7" fmla="*/ 24 h 109"/>
                <a:gd name="T8" fmla="*/ 0 w 13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09">
                  <a:moveTo>
                    <a:pt x="0" y="0"/>
                  </a:moveTo>
                  <a:lnTo>
                    <a:pt x="133" y="85"/>
                  </a:lnTo>
                  <a:lnTo>
                    <a:pt x="133" y="109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1" name="Freeform 164"/>
            <p:cNvSpPr/>
            <p:nvPr/>
          </p:nvSpPr>
          <p:spPr bwMode="auto">
            <a:xfrm>
              <a:off x="11298238" y="5353051"/>
              <a:ext cx="90488" cy="180975"/>
            </a:xfrm>
            <a:custGeom>
              <a:avLst/>
              <a:gdLst>
                <a:gd name="T0" fmla="*/ 0 w 57"/>
                <a:gd name="T1" fmla="*/ 0 h 114"/>
                <a:gd name="T2" fmla="*/ 57 w 57"/>
                <a:gd name="T3" fmla="*/ 90 h 114"/>
                <a:gd name="T4" fmla="*/ 57 w 57"/>
                <a:gd name="T5" fmla="*/ 114 h 114"/>
                <a:gd name="T6" fmla="*/ 0 w 57"/>
                <a:gd name="T7" fmla="*/ 24 h 114"/>
                <a:gd name="T8" fmla="*/ 0 w 57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14">
                  <a:moveTo>
                    <a:pt x="0" y="0"/>
                  </a:moveTo>
                  <a:lnTo>
                    <a:pt x="57" y="90"/>
                  </a:lnTo>
                  <a:lnTo>
                    <a:pt x="57" y="11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2" name="Rectangle 165"/>
            <p:cNvSpPr>
              <a:spLocks noChangeArrowheads="1"/>
            </p:cNvSpPr>
            <p:nvPr/>
          </p:nvSpPr>
          <p:spPr bwMode="auto">
            <a:xfrm>
              <a:off x="11298238" y="5745163"/>
              <a:ext cx="1428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3" name="Rectangle 166"/>
            <p:cNvSpPr>
              <a:spLocks noChangeArrowheads="1"/>
            </p:cNvSpPr>
            <p:nvPr/>
          </p:nvSpPr>
          <p:spPr bwMode="auto">
            <a:xfrm>
              <a:off x="11298238" y="5511801"/>
              <a:ext cx="12065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4" name="Rectangle 167"/>
            <p:cNvSpPr>
              <a:spLocks noChangeArrowheads="1"/>
            </p:cNvSpPr>
            <p:nvPr/>
          </p:nvSpPr>
          <p:spPr bwMode="auto">
            <a:xfrm>
              <a:off x="11298238" y="5984876"/>
              <a:ext cx="1809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5" name="Rectangle 168"/>
            <p:cNvSpPr>
              <a:spLocks noChangeArrowheads="1"/>
            </p:cNvSpPr>
            <p:nvPr/>
          </p:nvSpPr>
          <p:spPr bwMode="auto">
            <a:xfrm>
              <a:off x="11298238" y="6264276"/>
              <a:ext cx="22701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6" name="Freeform 169"/>
            <p:cNvSpPr/>
            <p:nvPr/>
          </p:nvSpPr>
          <p:spPr bwMode="auto">
            <a:xfrm>
              <a:off x="11298238" y="5224463"/>
              <a:ext cx="263525" cy="1100138"/>
            </a:xfrm>
            <a:custGeom>
              <a:avLst/>
              <a:gdLst>
                <a:gd name="T0" fmla="*/ 0 w 166"/>
                <a:gd name="T1" fmla="*/ 0 h 693"/>
                <a:gd name="T2" fmla="*/ 52 w 166"/>
                <a:gd name="T3" fmla="*/ 0 h 693"/>
                <a:gd name="T4" fmla="*/ 166 w 166"/>
                <a:gd name="T5" fmla="*/ 693 h 693"/>
                <a:gd name="T6" fmla="*/ 133 w 166"/>
                <a:gd name="T7" fmla="*/ 693 h 693"/>
                <a:gd name="T8" fmla="*/ 28 w 166"/>
                <a:gd name="T9" fmla="*/ 33 h 693"/>
                <a:gd name="T10" fmla="*/ 0 w 166"/>
                <a:gd name="T11" fmla="*/ 33 h 693"/>
                <a:gd name="T12" fmla="*/ 0 w 166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693">
                  <a:moveTo>
                    <a:pt x="0" y="0"/>
                  </a:moveTo>
                  <a:lnTo>
                    <a:pt x="52" y="0"/>
                  </a:lnTo>
                  <a:lnTo>
                    <a:pt x="166" y="693"/>
                  </a:lnTo>
                  <a:lnTo>
                    <a:pt x="133" y="693"/>
                  </a:lnTo>
                  <a:lnTo>
                    <a:pt x="28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97" name="组合 396"/>
          <p:cNvGrpSpPr/>
          <p:nvPr/>
        </p:nvGrpSpPr>
        <p:grpSpPr>
          <a:xfrm>
            <a:off x="8998163" y="4895406"/>
            <a:ext cx="1769582" cy="1899543"/>
            <a:chOff x="8574088" y="2198688"/>
            <a:chExt cx="1833562" cy="1998662"/>
          </a:xfrm>
          <a:solidFill>
            <a:srgbClr val="0066C8"/>
          </a:solidFill>
        </p:grpSpPr>
        <p:sp>
          <p:nvSpPr>
            <p:cNvPr id="398" name="Freeform 173"/>
            <p:cNvSpPr/>
            <p:nvPr/>
          </p:nvSpPr>
          <p:spPr bwMode="auto">
            <a:xfrm>
              <a:off x="9815513" y="3409950"/>
              <a:ext cx="227012" cy="344487"/>
            </a:xfrm>
            <a:custGeom>
              <a:avLst/>
              <a:gdLst>
                <a:gd name="T0" fmla="*/ 137 w 143"/>
                <a:gd name="T1" fmla="*/ 0 h 217"/>
                <a:gd name="T2" fmla="*/ 0 w 143"/>
                <a:gd name="T3" fmla="*/ 174 h 217"/>
                <a:gd name="T4" fmla="*/ 0 w 143"/>
                <a:gd name="T5" fmla="*/ 217 h 217"/>
                <a:gd name="T6" fmla="*/ 143 w 143"/>
                <a:gd name="T7" fmla="*/ 50 h 217"/>
                <a:gd name="T8" fmla="*/ 137 w 143"/>
                <a:gd name="T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17">
                  <a:moveTo>
                    <a:pt x="137" y="0"/>
                  </a:moveTo>
                  <a:lnTo>
                    <a:pt x="0" y="174"/>
                  </a:lnTo>
                  <a:lnTo>
                    <a:pt x="0" y="217"/>
                  </a:lnTo>
                  <a:lnTo>
                    <a:pt x="143" y="5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9" name="Rectangle 174"/>
            <p:cNvSpPr>
              <a:spLocks noChangeArrowheads="1"/>
            </p:cNvSpPr>
            <p:nvPr/>
          </p:nvSpPr>
          <p:spPr bwMode="auto">
            <a:xfrm>
              <a:off x="8653463" y="3883025"/>
              <a:ext cx="68262" cy="314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0" name="Rectangle 175"/>
            <p:cNvSpPr>
              <a:spLocks noChangeArrowheads="1"/>
            </p:cNvSpPr>
            <p:nvPr/>
          </p:nvSpPr>
          <p:spPr bwMode="auto">
            <a:xfrm>
              <a:off x="10318750" y="3576638"/>
              <a:ext cx="68262" cy="620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1" name="Rectangle 176"/>
            <p:cNvSpPr>
              <a:spLocks noChangeArrowheads="1"/>
            </p:cNvSpPr>
            <p:nvPr/>
          </p:nvSpPr>
          <p:spPr bwMode="auto">
            <a:xfrm>
              <a:off x="10042525" y="3576638"/>
              <a:ext cx="79375" cy="620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2" name="Freeform 177"/>
            <p:cNvSpPr/>
            <p:nvPr/>
          </p:nvSpPr>
          <p:spPr bwMode="auto">
            <a:xfrm>
              <a:off x="10121900" y="2897188"/>
              <a:ext cx="196850" cy="128587"/>
            </a:xfrm>
            <a:custGeom>
              <a:avLst/>
              <a:gdLst>
                <a:gd name="T0" fmla="*/ 0 w 124"/>
                <a:gd name="T1" fmla="*/ 0 h 81"/>
                <a:gd name="T2" fmla="*/ 124 w 124"/>
                <a:gd name="T3" fmla="*/ 56 h 81"/>
                <a:gd name="T4" fmla="*/ 124 w 124"/>
                <a:gd name="T5" fmla="*/ 81 h 81"/>
                <a:gd name="T6" fmla="*/ 0 w 124"/>
                <a:gd name="T7" fmla="*/ 25 h 81"/>
                <a:gd name="T8" fmla="*/ 0 w 124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1">
                  <a:moveTo>
                    <a:pt x="0" y="0"/>
                  </a:moveTo>
                  <a:lnTo>
                    <a:pt x="124" y="56"/>
                  </a:lnTo>
                  <a:lnTo>
                    <a:pt x="124" y="81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3" name="Freeform 178"/>
            <p:cNvSpPr/>
            <p:nvPr/>
          </p:nvSpPr>
          <p:spPr bwMode="auto">
            <a:xfrm>
              <a:off x="10121900" y="3025775"/>
              <a:ext cx="196850" cy="138112"/>
            </a:xfrm>
            <a:custGeom>
              <a:avLst/>
              <a:gdLst>
                <a:gd name="T0" fmla="*/ 0 w 124"/>
                <a:gd name="T1" fmla="*/ 0 h 87"/>
                <a:gd name="T2" fmla="*/ 124 w 124"/>
                <a:gd name="T3" fmla="*/ 68 h 87"/>
                <a:gd name="T4" fmla="*/ 124 w 124"/>
                <a:gd name="T5" fmla="*/ 87 h 87"/>
                <a:gd name="T6" fmla="*/ 0 w 124"/>
                <a:gd name="T7" fmla="*/ 19 h 87"/>
                <a:gd name="T8" fmla="*/ 0 w 124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7">
                  <a:moveTo>
                    <a:pt x="0" y="0"/>
                  </a:moveTo>
                  <a:lnTo>
                    <a:pt x="124" y="68"/>
                  </a:lnTo>
                  <a:lnTo>
                    <a:pt x="124" y="87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4" name="Freeform 179"/>
            <p:cNvSpPr/>
            <p:nvPr/>
          </p:nvSpPr>
          <p:spPr bwMode="auto">
            <a:xfrm>
              <a:off x="10121900" y="3173413"/>
              <a:ext cx="196850" cy="168275"/>
            </a:xfrm>
            <a:custGeom>
              <a:avLst/>
              <a:gdLst>
                <a:gd name="T0" fmla="*/ 0 w 124"/>
                <a:gd name="T1" fmla="*/ 0 h 106"/>
                <a:gd name="T2" fmla="*/ 124 w 124"/>
                <a:gd name="T3" fmla="*/ 81 h 106"/>
                <a:gd name="T4" fmla="*/ 124 w 124"/>
                <a:gd name="T5" fmla="*/ 106 h 106"/>
                <a:gd name="T6" fmla="*/ 0 w 124"/>
                <a:gd name="T7" fmla="*/ 19 h 106"/>
                <a:gd name="T8" fmla="*/ 0 w 12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6">
                  <a:moveTo>
                    <a:pt x="0" y="0"/>
                  </a:moveTo>
                  <a:lnTo>
                    <a:pt x="124" y="81"/>
                  </a:lnTo>
                  <a:lnTo>
                    <a:pt x="124" y="106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5" name="Freeform 180"/>
            <p:cNvSpPr/>
            <p:nvPr/>
          </p:nvSpPr>
          <p:spPr bwMode="auto">
            <a:xfrm>
              <a:off x="10121900" y="3330575"/>
              <a:ext cx="196850" cy="128587"/>
            </a:xfrm>
            <a:custGeom>
              <a:avLst/>
              <a:gdLst>
                <a:gd name="T0" fmla="*/ 0 w 124"/>
                <a:gd name="T1" fmla="*/ 0 h 81"/>
                <a:gd name="T2" fmla="*/ 124 w 124"/>
                <a:gd name="T3" fmla="*/ 56 h 81"/>
                <a:gd name="T4" fmla="*/ 124 w 124"/>
                <a:gd name="T5" fmla="*/ 81 h 81"/>
                <a:gd name="T6" fmla="*/ 0 w 124"/>
                <a:gd name="T7" fmla="*/ 25 h 81"/>
                <a:gd name="T8" fmla="*/ 0 w 124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1">
                  <a:moveTo>
                    <a:pt x="0" y="0"/>
                  </a:moveTo>
                  <a:lnTo>
                    <a:pt x="124" y="56"/>
                  </a:lnTo>
                  <a:lnTo>
                    <a:pt x="124" y="81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6" name="Rectangle 181"/>
            <p:cNvSpPr>
              <a:spLocks noChangeArrowheads="1"/>
            </p:cNvSpPr>
            <p:nvPr/>
          </p:nvSpPr>
          <p:spPr bwMode="auto">
            <a:xfrm>
              <a:off x="10101263" y="3006725"/>
              <a:ext cx="236537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7" name="Rectangle 182"/>
            <p:cNvSpPr>
              <a:spLocks noChangeArrowheads="1"/>
            </p:cNvSpPr>
            <p:nvPr/>
          </p:nvSpPr>
          <p:spPr bwMode="auto">
            <a:xfrm>
              <a:off x="10101263" y="3154363"/>
              <a:ext cx="236537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8" name="Rectangle 183"/>
            <p:cNvSpPr>
              <a:spLocks noChangeArrowheads="1"/>
            </p:cNvSpPr>
            <p:nvPr/>
          </p:nvSpPr>
          <p:spPr bwMode="auto">
            <a:xfrm>
              <a:off x="10101263" y="3321050"/>
              <a:ext cx="236537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9" name="Freeform 184"/>
            <p:cNvSpPr/>
            <p:nvPr/>
          </p:nvSpPr>
          <p:spPr bwMode="auto">
            <a:xfrm>
              <a:off x="10150475" y="2493963"/>
              <a:ext cx="138112" cy="119062"/>
            </a:xfrm>
            <a:custGeom>
              <a:avLst/>
              <a:gdLst>
                <a:gd name="T0" fmla="*/ 0 w 87"/>
                <a:gd name="T1" fmla="*/ 0 h 75"/>
                <a:gd name="T2" fmla="*/ 87 w 87"/>
                <a:gd name="T3" fmla="*/ 62 h 75"/>
                <a:gd name="T4" fmla="*/ 87 w 87"/>
                <a:gd name="T5" fmla="*/ 75 h 75"/>
                <a:gd name="T6" fmla="*/ 0 w 87"/>
                <a:gd name="T7" fmla="*/ 13 h 75"/>
                <a:gd name="T8" fmla="*/ 0 w 87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5">
                  <a:moveTo>
                    <a:pt x="0" y="0"/>
                  </a:moveTo>
                  <a:lnTo>
                    <a:pt x="87" y="62"/>
                  </a:lnTo>
                  <a:lnTo>
                    <a:pt x="87" y="75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0" name="Freeform 185"/>
            <p:cNvSpPr/>
            <p:nvPr/>
          </p:nvSpPr>
          <p:spPr bwMode="auto">
            <a:xfrm>
              <a:off x="10171113" y="2386013"/>
              <a:ext cx="107950" cy="117475"/>
            </a:xfrm>
            <a:custGeom>
              <a:avLst/>
              <a:gdLst>
                <a:gd name="T0" fmla="*/ 0 w 68"/>
                <a:gd name="T1" fmla="*/ 0 h 74"/>
                <a:gd name="T2" fmla="*/ 68 w 68"/>
                <a:gd name="T3" fmla="*/ 62 h 74"/>
                <a:gd name="T4" fmla="*/ 68 w 68"/>
                <a:gd name="T5" fmla="*/ 74 h 74"/>
                <a:gd name="T6" fmla="*/ 0 w 68"/>
                <a:gd name="T7" fmla="*/ 12 h 74"/>
                <a:gd name="T8" fmla="*/ 0 w 68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4">
                  <a:moveTo>
                    <a:pt x="0" y="0"/>
                  </a:moveTo>
                  <a:lnTo>
                    <a:pt x="68" y="62"/>
                  </a:lnTo>
                  <a:lnTo>
                    <a:pt x="68" y="74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1" name="Freeform 186"/>
            <p:cNvSpPr/>
            <p:nvPr/>
          </p:nvSpPr>
          <p:spPr bwMode="auto">
            <a:xfrm>
              <a:off x="10140950" y="2613025"/>
              <a:ext cx="177800" cy="136525"/>
            </a:xfrm>
            <a:custGeom>
              <a:avLst/>
              <a:gdLst>
                <a:gd name="T0" fmla="*/ 0 w 112"/>
                <a:gd name="T1" fmla="*/ 0 h 86"/>
                <a:gd name="T2" fmla="*/ 112 w 112"/>
                <a:gd name="T3" fmla="*/ 74 h 86"/>
                <a:gd name="T4" fmla="*/ 112 w 112"/>
                <a:gd name="T5" fmla="*/ 86 h 86"/>
                <a:gd name="T6" fmla="*/ 0 w 112"/>
                <a:gd name="T7" fmla="*/ 12 h 86"/>
                <a:gd name="T8" fmla="*/ 0 w 112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86">
                  <a:moveTo>
                    <a:pt x="0" y="0"/>
                  </a:moveTo>
                  <a:lnTo>
                    <a:pt x="112" y="74"/>
                  </a:lnTo>
                  <a:lnTo>
                    <a:pt x="112" y="86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2" name="Freeform 187"/>
            <p:cNvSpPr/>
            <p:nvPr/>
          </p:nvSpPr>
          <p:spPr bwMode="auto">
            <a:xfrm>
              <a:off x="10190163" y="2257425"/>
              <a:ext cx="69850" cy="138112"/>
            </a:xfrm>
            <a:custGeom>
              <a:avLst/>
              <a:gdLst>
                <a:gd name="T0" fmla="*/ 0 w 44"/>
                <a:gd name="T1" fmla="*/ 0 h 87"/>
                <a:gd name="T2" fmla="*/ 44 w 44"/>
                <a:gd name="T3" fmla="*/ 75 h 87"/>
                <a:gd name="T4" fmla="*/ 44 w 44"/>
                <a:gd name="T5" fmla="*/ 87 h 87"/>
                <a:gd name="T6" fmla="*/ 0 w 44"/>
                <a:gd name="T7" fmla="*/ 13 h 87"/>
                <a:gd name="T8" fmla="*/ 0 w 44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7">
                  <a:moveTo>
                    <a:pt x="0" y="0"/>
                  </a:moveTo>
                  <a:lnTo>
                    <a:pt x="44" y="75"/>
                  </a:lnTo>
                  <a:lnTo>
                    <a:pt x="44" y="87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3" name="Rectangle 188"/>
            <p:cNvSpPr>
              <a:spLocks noChangeArrowheads="1"/>
            </p:cNvSpPr>
            <p:nvPr/>
          </p:nvSpPr>
          <p:spPr bwMode="auto">
            <a:xfrm>
              <a:off x="10150475" y="2493963"/>
              <a:ext cx="138112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4" name="Rectangle 189"/>
            <p:cNvSpPr>
              <a:spLocks noChangeArrowheads="1"/>
            </p:cNvSpPr>
            <p:nvPr/>
          </p:nvSpPr>
          <p:spPr bwMode="auto">
            <a:xfrm>
              <a:off x="10161588" y="2386013"/>
              <a:ext cx="1079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5" name="Rectangle 190"/>
            <p:cNvSpPr>
              <a:spLocks noChangeArrowheads="1"/>
            </p:cNvSpPr>
            <p:nvPr/>
          </p:nvSpPr>
          <p:spPr bwMode="auto">
            <a:xfrm>
              <a:off x="10131425" y="2601913"/>
              <a:ext cx="166687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6" name="Rectangle 191"/>
            <p:cNvSpPr>
              <a:spLocks noChangeArrowheads="1"/>
            </p:cNvSpPr>
            <p:nvPr/>
          </p:nvSpPr>
          <p:spPr bwMode="auto">
            <a:xfrm>
              <a:off x="10121900" y="2730500"/>
              <a:ext cx="1968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7" name="Freeform 192"/>
            <p:cNvSpPr/>
            <p:nvPr/>
          </p:nvSpPr>
          <p:spPr bwMode="auto">
            <a:xfrm>
              <a:off x="10101263" y="2247900"/>
              <a:ext cx="236537" cy="512762"/>
            </a:xfrm>
            <a:custGeom>
              <a:avLst/>
              <a:gdLst>
                <a:gd name="T0" fmla="*/ 50 w 149"/>
                <a:gd name="T1" fmla="*/ 0 h 323"/>
                <a:gd name="T2" fmla="*/ 100 w 149"/>
                <a:gd name="T3" fmla="*/ 0 h 323"/>
                <a:gd name="T4" fmla="*/ 149 w 149"/>
                <a:gd name="T5" fmla="*/ 323 h 323"/>
                <a:gd name="T6" fmla="*/ 137 w 149"/>
                <a:gd name="T7" fmla="*/ 323 h 323"/>
                <a:gd name="T8" fmla="*/ 87 w 149"/>
                <a:gd name="T9" fmla="*/ 19 h 323"/>
                <a:gd name="T10" fmla="*/ 62 w 149"/>
                <a:gd name="T11" fmla="*/ 19 h 323"/>
                <a:gd name="T12" fmla="*/ 13 w 149"/>
                <a:gd name="T13" fmla="*/ 323 h 323"/>
                <a:gd name="T14" fmla="*/ 0 w 149"/>
                <a:gd name="T15" fmla="*/ 323 h 323"/>
                <a:gd name="T16" fmla="*/ 50 w 149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323">
                  <a:moveTo>
                    <a:pt x="50" y="0"/>
                  </a:moveTo>
                  <a:lnTo>
                    <a:pt x="100" y="0"/>
                  </a:lnTo>
                  <a:lnTo>
                    <a:pt x="149" y="323"/>
                  </a:lnTo>
                  <a:lnTo>
                    <a:pt x="137" y="323"/>
                  </a:lnTo>
                  <a:lnTo>
                    <a:pt x="87" y="19"/>
                  </a:lnTo>
                  <a:lnTo>
                    <a:pt x="62" y="19"/>
                  </a:lnTo>
                  <a:lnTo>
                    <a:pt x="13" y="323"/>
                  </a:lnTo>
                  <a:lnTo>
                    <a:pt x="0" y="323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8" name="Freeform 193"/>
            <p:cNvSpPr>
              <a:spLocks noEditPoints="1"/>
            </p:cNvSpPr>
            <p:nvPr/>
          </p:nvSpPr>
          <p:spPr bwMode="auto">
            <a:xfrm>
              <a:off x="10091738" y="2897188"/>
              <a:ext cx="255587" cy="561975"/>
            </a:xfrm>
            <a:custGeom>
              <a:avLst/>
              <a:gdLst>
                <a:gd name="T0" fmla="*/ 0 w 161"/>
                <a:gd name="T1" fmla="*/ 0 h 354"/>
                <a:gd name="T2" fmla="*/ 19 w 161"/>
                <a:gd name="T3" fmla="*/ 0 h 354"/>
                <a:gd name="T4" fmla="*/ 19 w 161"/>
                <a:gd name="T5" fmla="*/ 354 h 354"/>
                <a:gd name="T6" fmla="*/ 0 w 161"/>
                <a:gd name="T7" fmla="*/ 354 h 354"/>
                <a:gd name="T8" fmla="*/ 0 w 161"/>
                <a:gd name="T9" fmla="*/ 0 h 354"/>
                <a:gd name="T10" fmla="*/ 0 w 161"/>
                <a:gd name="T11" fmla="*/ 0 h 354"/>
                <a:gd name="T12" fmla="*/ 143 w 161"/>
                <a:gd name="T13" fmla="*/ 0 h 354"/>
                <a:gd name="T14" fmla="*/ 161 w 161"/>
                <a:gd name="T15" fmla="*/ 0 h 354"/>
                <a:gd name="T16" fmla="*/ 161 w 161"/>
                <a:gd name="T17" fmla="*/ 354 h 354"/>
                <a:gd name="T18" fmla="*/ 143 w 161"/>
                <a:gd name="T19" fmla="*/ 354 h 354"/>
                <a:gd name="T20" fmla="*/ 143 w 161"/>
                <a:gd name="T21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354">
                  <a:moveTo>
                    <a:pt x="0" y="0"/>
                  </a:moveTo>
                  <a:lnTo>
                    <a:pt x="19" y="0"/>
                  </a:lnTo>
                  <a:lnTo>
                    <a:pt x="19" y="354"/>
                  </a:lnTo>
                  <a:lnTo>
                    <a:pt x="0" y="35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43" y="0"/>
                  </a:moveTo>
                  <a:lnTo>
                    <a:pt x="161" y="0"/>
                  </a:lnTo>
                  <a:lnTo>
                    <a:pt x="161" y="354"/>
                  </a:lnTo>
                  <a:lnTo>
                    <a:pt x="143" y="35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9" name="Rectangle 194"/>
            <p:cNvSpPr>
              <a:spLocks noChangeArrowheads="1"/>
            </p:cNvSpPr>
            <p:nvPr/>
          </p:nvSpPr>
          <p:spPr bwMode="auto">
            <a:xfrm>
              <a:off x="10318750" y="3576638"/>
              <a:ext cx="68262" cy="620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0" name="Freeform 195"/>
            <p:cNvSpPr/>
            <p:nvPr/>
          </p:nvSpPr>
          <p:spPr bwMode="auto">
            <a:xfrm>
              <a:off x="10220325" y="2946400"/>
              <a:ext cx="98425" cy="79375"/>
            </a:xfrm>
            <a:custGeom>
              <a:avLst/>
              <a:gdLst>
                <a:gd name="T0" fmla="*/ 0 w 62"/>
                <a:gd name="T1" fmla="*/ 0 h 50"/>
                <a:gd name="T2" fmla="*/ 62 w 62"/>
                <a:gd name="T3" fmla="*/ 25 h 50"/>
                <a:gd name="T4" fmla="*/ 62 w 62"/>
                <a:gd name="T5" fmla="*/ 50 h 50"/>
                <a:gd name="T6" fmla="*/ 0 w 62"/>
                <a:gd name="T7" fmla="*/ 19 h 50"/>
                <a:gd name="T8" fmla="*/ 0 w 6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0">
                  <a:moveTo>
                    <a:pt x="0" y="0"/>
                  </a:moveTo>
                  <a:lnTo>
                    <a:pt x="62" y="25"/>
                  </a:lnTo>
                  <a:lnTo>
                    <a:pt x="62" y="50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1" name="Freeform 196"/>
            <p:cNvSpPr/>
            <p:nvPr/>
          </p:nvSpPr>
          <p:spPr bwMode="auto">
            <a:xfrm>
              <a:off x="10220325" y="3074988"/>
              <a:ext cx="98425" cy="88900"/>
            </a:xfrm>
            <a:custGeom>
              <a:avLst/>
              <a:gdLst>
                <a:gd name="T0" fmla="*/ 0 w 62"/>
                <a:gd name="T1" fmla="*/ 0 h 56"/>
                <a:gd name="T2" fmla="*/ 62 w 62"/>
                <a:gd name="T3" fmla="*/ 37 h 56"/>
                <a:gd name="T4" fmla="*/ 62 w 62"/>
                <a:gd name="T5" fmla="*/ 56 h 56"/>
                <a:gd name="T6" fmla="*/ 0 w 62"/>
                <a:gd name="T7" fmla="*/ 25 h 56"/>
                <a:gd name="T8" fmla="*/ 0 w 62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6">
                  <a:moveTo>
                    <a:pt x="0" y="0"/>
                  </a:moveTo>
                  <a:lnTo>
                    <a:pt x="62" y="37"/>
                  </a:lnTo>
                  <a:lnTo>
                    <a:pt x="62" y="56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2" name="Freeform 197"/>
            <p:cNvSpPr/>
            <p:nvPr/>
          </p:nvSpPr>
          <p:spPr bwMode="auto">
            <a:xfrm>
              <a:off x="10220325" y="3243263"/>
              <a:ext cx="98425" cy="98425"/>
            </a:xfrm>
            <a:custGeom>
              <a:avLst/>
              <a:gdLst>
                <a:gd name="T0" fmla="*/ 0 w 62"/>
                <a:gd name="T1" fmla="*/ 0 h 62"/>
                <a:gd name="T2" fmla="*/ 62 w 62"/>
                <a:gd name="T3" fmla="*/ 37 h 62"/>
                <a:gd name="T4" fmla="*/ 62 w 62"/>
                <a:gd name="T5" fmla="*/ 62 h 62"/>
                <a:gd name="T6" fmla="*/ 0 w 62"/>
                <a:gd name="T7" fmla="*/ 18 h 62"/>
                <a:gd name="T8" fmla="*/ 0 w 6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0" y="0"/>
                  </a:moveTo>
                  <a:lnTo>
                    <a:pt x="62" y="37"/>
                  </a:lnTo>
                  <a:lnTo>
                    <a:pt x="62" y="62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3" name="Freeform 198"/>
            <p:cNvSpPr/>
            <p:nvPr/>
          </p:nvSpPr>
          <p:spPr bwMode="auto">
            <a:xfrm>
              <a:off x="10220325" y="3379788"/>
              <a:ext cx="98425" cy="79375"/>
            </a:xfrm>
            <a:custGeom>
              <a:avLst/>
              <a:gdLst>
                <a:gd name="T0" fmla="*/ 0 w 62"/>
                <a:gd name="T1" fmla="*/ 0 h 50"/>
                <a:gd name="T2" fmla="*/ 62 w 62"/>
                <a:gd name="T3" fmla="*/ 25 h 50"/>
                <a:gd name="T4" fmla="*/ 62 w 62"/>
                <a:gd name="T5" fmla="*/ 50 h 50"/>
                <a:gd name="T6" fmla="*/ 0 w 62"/>
                <a:gd name="T7" fmla="*/ 19 h 50"/>
                <a:gd name="T8" fmla="*/ 0 w 6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0">
                  <a:moveTo>
                    <a:pt x="0" y="0"/>
                  </a:moveTo>
                  <a:lnTo>
                    <a:pt x="62" y="25"/>
                  </a:lnTo>
                  <a:lnTo>
                    <a:pt x="62" y="50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4" name="Rectangle 199"/>
            <p:cNvSpPr>
              <a:spLocks noChangeArrowheads="1"/>
            </p:cNvSpPr>
            <p:nvPr/>
          </p:nvSpPr>
          <p:spPr bwMode="auto">
            <a:xfrm>
              <a:off x="10220325" y="3006725"/>
              <a:ext cx="11747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5" name="Rectangle 200"/>
            <p:cNvSpPr>
              <a:spLocks noChangeArrowheads="1"/>
            </p:cNvSpPr>
            <p:nvPr/>
          </p:nvSpPr>
          <p:spPr bwMode="auto">
            <a:xfrm>
              <a:off x="10220325" y="3154363"/>
              <a:ext cx="11747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6" name="Rectangle 201"/>
            <p:cNvSpPr>
              <a:spLocks noChangeArrowheads="1"/>
            </p:cNvSpPr>
            <p:nvPr/>
          </p:nvSpPr>
          <p:spPr bwMode="auto">
            <a:xfrm>
              <a:off x="10220325" y="3321050"/>
              <a:ext cx="117475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7" name="Freeform 202"/>
            <p:cNvSpPr/>
            <p:nvPr/>
          </p:nvSpPr>
          <p:spPr bwMode="auto">
            <a:xfrm>
              <a:off x="10220325" y="2543175"/>
              <a:ext cx="68262" cy="69850"/>
            </a:xfrm>
            <a:custGeom>
              <a:avLst/>
              <a:gdLst>
                <a:gd name="T0" fmla="*/ 0 w 43"/>
                <a:gd name="T1" fmla="*/ 0 h 44"/>
                <a:gd name="T2" fmla="*/ 43 w 43"/>
                <a:gd name="T3" fmla="*/ 31 h 44"/>
                <a:gd name="T4" fmla="*/ 43 w 43"/>
                <a:gd name="T5" fmla="*/ 44 h 44"/>
                <a:gd name="T6" fmla="*/ 0 w 43"/>
                <a:gd name="T7" fmla="*/ 6 h 44"/>
                <a:gd name="T8" fmla="*/ 0 w 43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4">
                  <a:moveTo>
                    <a:pt x="0" y="0"/>
                  </a:moveTo>
                  <a:lnTo>
                    <a:pt x="43" y="31"/>
                  </a:lnTo>
                  <a:lnTo>
                    <a:pt x="43" y="44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8" name="Freeform 203"/>
            <p:cNvSpPr/>
            <p:nvPr/>
          </p:nvSpPr>
          <p:spPr bwMode="auto">
            <a:xfrm>
              <a:off x="10220325" y="2435225"/>
              <a:ext cx="58737" cy="68262"/>
            </a:xfrm>
            <a:custGeom>
              <a:avLst/>
              <a:gdLst>
                <a:gd name="T0" fmla="*/ 0 w 37"/>
                <a:gd name="T1" fmla="*/ 0 h 43"/>
                <a:gd name="T2" fmla="*/ 37 w 37"/>
                <a:gd name="T3" fmla="*/ 31 h 43"/>
                <a:gd name="T4" fmla="*/ 37 w 37"/>
                <a:gd name="T5" fmla="*/ 43 h 43"/>
                <a:gd name="T6" fmla="*/ 0 w 37"/>
                <a:gd name="T7" fmla="*/ 12 h 43"/>
                <a:gd name="T8" fmla="*/ 0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0" y="0"/>
                  </a:moveTo>
                  <a:lnTo>
                    <a:pt x="37" y="31"/>
                  </a:lnTo>
                  <a:lnTo>
                    <a:pt x="37" y="43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9" name="Freeform 204"/>
            <p:cNvSpPr/>
            <p:nvPr/>
          </p:nvSpPr>
          <p:spPr bwMode="auto">
            <a:xfrm>
              <a:off x="10220325" y="2662238"/>
              <a:ext cx="98425" cy="87312"/>
            </a:xfrm>
            <a:custGeom>
              <a:avLst/>
              <a:gdLst>
                <a:gd name="T0" fmla="*/ 0 w 62"/>
                <a:gd name="T1" fmla="*/ 0 h 55"/>
                <a:gd name="T2" fmla="*/ 62 w 62"/>
                <a:gd name="T3" fmla="*/ 43 h 55"/>
                <a:gd name="T4" fmla="*/ 62 w 62"/>
                <a:gd name="T5" fmla="*/ 55 h 55"/>
                <a:gd name="T6" fmla="*/ 0 w 62"/>
                <a:gd name="T7" fmla="*/ 12 h 55"/>
                <a:gd name="T8" fmla="*/ 0 w 62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0" y="0"/>
                  </a:moveTo>
                  <a:lnTo>
                    <a:pt x="62" y="43"/>
                  </a:lnTo>
                  <a:lnTo>
                    <a:pt x="62" y="55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0" name="Freeform 205"/>
            <p:cNvSpPr/>
            <p:nvPr/>
          </p:nvSpPr>
          <p:spPr bwMode="auto">
            <a:xfrm>
              <a:off x="10220325" y="2306638"/>
              <a:ext cx="39687" cy="88900"/>
            </a:xfrm>
            <a:custGeom>
              <a:avLst/>
              <a:gdLst>
                <a:gd name="T0" fmla="*/ 0 w 25"/>
                <a:gd name="T1" fmla="*/ 0 h 56"/>
                <a:gd name="T2" fmla="*/ 25 w 25"/>
                <a:gd name="T3" fmla="*/ 44 h 56"/>
                <a:gd name="T4" fmla="*/ 25 w 25"/>
                <a:gd name="T5" fmla="*/ 56 h 56"/>
                <a:gd name="T6" fmla="*/ 0 w 25"/>
                <a:gd name="T7" fmla="*/ 13 h 56"/>
                <a:gd name="T8" fmla="*/ 0 w 2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6">
                  <a:moveTo>
                    <a:pt x="0" y="0"/>
                  </a:moveTo>
                  <a:lnTo>
                    <a:pt x="25" y="44"/>
                  </a:lnTo>
                  <a:lnTo>
                    <a:pt x="25" y="56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1" name="Rectangle 206"/>
            <p:cNvSpPr>
              <a:spLocks noChangeArrowheads="1"/>
            </p:cNvSpPr>
            <p:nvPr/>
          </p:nvSpPr>
          <p:spPr bwMode="auto">
            <a:xfrm>
              <a:off x="10220325" y="2493963"/>
              <a:ext cx="68262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2" name="Rectangle 207"/>
            <p:cNvSpPr>
              <a:spLocks noChangeArrowheads="1"/>
            </p:cNvSpPr>
            <p:nvPr/>
          </p:nvSpPr>
          <p:spPr bwMode="auto">
            <a:xfrm>
              <a:off x="10220325" y="2386013"/>
              <a:ext cx="49212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3" name="Rectangle 208"/>
            <p:cNvSpPr>
              <a:spLocks noChangeArrowheads="1"/>
            </p:cNvSpPr>
            <p:nvPr/>
          </p:nvSpPr>
          <p:spPr bwMode="auto">
            <a:xfrm>
              <a:off x="10220325" y="2601913"/>
              <a:ext cx="77787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4" name="Rectangle 209"/>
            <p:cNvSpPr>
              <a:spLocks noChangeArrowheads="1"/>
            </p:cNvSpPr>
            <p:nvPr/>
          </p:nvSpPr>
          <p:spPr bwMode="auto">
            <a:xfrm>
              <a:off x="10220325" y="2730500"/>
              <a:ext cx="984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5" name="Freeform 210"/>
            <p:cNvSpPr/>
            <p:nvPr/>
          </p:nvSpPr>
          <p:spPr bwMode="auto">
            <a:xfrm>
              <a:off x="10220325" y="2247900"/>
              <a:ext cx="117475" cy="512762"/>
            </a:xfrm>
            <a:custGeom>
              <a:avLst/>
              <a:gdLst>
                <a:gd name="T0" fmla="*/ 0 w 74"/>
                <a:gd name="T1" fmla="*/ 0 h 323"/>
                <a:gd name="T2" fmla="*/ 25 w 74"/>
                <a:gd name="T3" fmla="*/ 0 h 323"/>
                <a:gd name="T4" fmla="*/ 74 w 74"/>
                <a:gd name="T5" fmla="*/ 323 h 323"/>
                <a:gd name="T6" fmla="*/ 62 w 74"/>
                <a:gd name="T7" fmla="*/ 323 h 323"/>
                <a:gd name="T8" fmla="*/ 12 w 74"/>
                <a:gd name="T9" fmla="*/ 19 h 323"/>
                <a:gd name="T10" fmla="*/ 0 w 74"/>
                <a:gd name="T11" fmla="*/ 19 h 323"/>
                <a:gd name="T12" fmla="*/ 0 w 74"/>
                <a:gd name="T1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323">
                  <a:moveTo>
                    <a:pt x="0" y="0"/>
                  </a:moveTo>
                  <a:lnTo>
                    <a:pt x="25" y="0"/>
                  </a:lnTo>
                  <a:lnTo>
                    <a:pt x="74" y="323"/>
                  </a:lnTo>
                  <a:lnTo>
                    <a:pt x="62" y="323"/>
                  </a:lnTo>
                  <a:lnTo>
                    <a:pt x="12" y="19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6" name="Rectangle 211"/>
            <p:cNvSpPr>
              <a:spLocks noChangeArrowheads="1"/>
            </p:cNvSpPr>
            <p:nvPr/>
          </p:nvSpPr>
          <p:spPr bwMode="auto">
            <a:xfrm>
              <a:off x="10318750" y="2897188"/>
              <a:ext cx="28575" cy="561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7" name="Freeform 212"/>
            <p:cNvSpPr/>
            <p:nvPr/>
          </p:nvSpPr>
          <p:spPr bwMode="auto">
            <a:xfrm>
              <a:off x="10072688" y="2760663"/>
              <a:ext cx="285750" cy="166687"/>
            </a:xfrm>
            <a:custGeom>
              <a:avLst/>
              <a:gdLst>
                <a:gd name="T0" fmla="*/ 2 w 29"/>
                <a:gd name="T1" fmla="*/ 0 h 17"/>
                <a:gd name="T2" fmla="*/ 28 w 29"/>
                <a:gd name="T3" fmla="*/ 0 h 17"/>
                <a:gd name="T4" fmla="*/ 29 w 29"/>
                <a:gd name="T5" fmla="*/ 1 h 17"/>
                <a:gd name="T6" fmla="*/ 29 w 29"/>
                <a:gd name="T7" fmla="*/ 15 h 17"/>
                <a:gd name="T8" fmla="*/ 28 w 29"/>
                <a:gd name="T9" fmla="*/ 17 h 17"/>
                <a:gd name="T10" fmla="*/ 2 w 29"/>
                <a:gd name="T11" fmla="*/ 17 h 17"/>
                <a:gd name="T12" fmla="*/ 0 w 29"/>
                <a:gd name="T13" fmla="*/ 15 h 17"/>
                <a:gd name="T14" fmla="*/ 0 w 29"/>
                <a:gd name="T15" fmla="*/ 1 h 17"/>
                <a:gd name="T16" fmla="*/ 2 w 2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1"/>
                    <a:pt x="29" y="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7"/>
                    <a:pt x="28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8" name="Freeform 213"/>
            <p:cNvSpPr/>
            <p:nvPr/>
          </p:nvSpPr>
          <p:spPr bwMode="auto">
            <a:xfrm>
              <a:off x="10150475" y="2198688"/>
              <a:ext cx="128587" cy="79375"/>
            </a:xfrm>
            <a:custGeom>
              <a:avLst/>
              <a:gdLst>
                <a:gd name="T0" fmla="*/ 1 w 13"/>
                <a:gd name="T1" fmla="*/ 0 h 8"/>
                <a:gd name="T2" fmla="*/ 13 w 13"/>
                <a:gd name="T3" fmla="*/ 0 h 8"/>
                <a:gd name="T4" fmla="*/ 13 w 13"/>
                <a:gd name="T5" fmla="*/ 1 h 8"/>
                <a:gd name="T6" fmla="*/ 13 w 13"/>
                <a:gd name="T7" fmla="*/ 8 h 8"/>
                <a:gd name="T8" fmla="*/ 13 w 13"/>
                <a:gd name="T9" fmla="*/ 8 h 8"/>
                <a:gd name="T10" fmla="*/ 1 w 13"/>
                <a:gd name="T11" fmla="*/ 8 h 8"/>
                <a:gd name="T12" fmla="*/ 0 w 13"/>
                <a:gd name="T13" fmla="*/ 8 h 8"/>
                <a:gd name="T14" fmla="*/ 0 w 13"/>
                <a:gd name="T15" fmla="*/ 1 h 8"/>
                <a:gd name="T16" fmla="*/ 1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9" name="Freeform 214"/>
            <p:cNvSpPr/>
            <p:nvPr/>
          </p:nvSpPr>
          <p:spPr bwMode="auto">
            <a:xfrm>
              <a:off x="10033000" y="3409950"/>
              <a:ext cx="374650" cy="217487"/>
            </a:xfrm>
            <a:custGeom>
              <a:avLst/>
              <a:gdLst>
                <a:gd name="T0" fmla="*/ 1 w 38"/>
                <a:gd name="T1" fmla="*/ 0 h 22"/>
                <a:gd name="T2" fmla="*/ 37 w 38"/>
                <a:gd name="T3" fmla="*/ 0 h 22"/>
                <a:gd name="T4" fmla="*/ 38 w 38"/>
                <a:gd name="T5" fmla="*/ 1 h 22"/>
                <a:gd name="T6" fmla="*/ 38 w 38"/>
                <a:gd name="T7" fmla="*/ 20 h 22"/>
                <a:gd name="T8" fmla="*/ 37 w 38"/>
                <a:gd name="T9" fmla="*/ 22 h 22"/>
                <a:gd name="T10" fmla="*/ 1 w 38"/>
                <a:gd name="T11" fmla="*/ 22 h 22"/>
                <a:gd name="T12" fmla="*/ 0 w 38"/>
                <a:gd name="T13" fmla="*/ 20 h 22"/>
                <a:gd name="T14" fmla="*/ 0 w 38"/>
                <a:gd name="T15" fmla="*/ 1 h 22"/>
                <a:gd name="T16" fmla="*/ 1 w 38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2">
                  <a:moveTo>
                    <a:pt x="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8" y="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1"/>
                    <a:pt x="37" y="22"/>
                    <a:pt x="37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0" name="Freeform 215"/>
            <p:cNvSpPr/>
            <p:nvPr/>
          </p:nvSpPr>
          <p:spPr bwMode="auto">
            <a:xfrm>
              <a:off x="10220325" y="2760663"/>
              <a:ext cx="138112" cy="166687"/>
            </a:xfrm>
            <a:custGeom>
              <a:avLst/>
              <a:gdLst>
                <a:gd name="T0" fmla="*/ 0 w 14"/>
                <a:gd name="T1" fmla="*/ 0 h 17"/>
                <a:gd name="T2" fmla="*/ 13 w 14"/>
                <a:gd name="T3" fmla="*/ 0 h 17"/>
                <a:gd name="T4" fmla="*/ 14 w 14"/>
                <a:gd name="T5" fmla="*/ 1 h 17"/>
                <a:gd name="T6" fmla="*/ 14 w 14"/>
                <a:gd name="T7" fmla="*/ 15 h 17"/>
                <a:gd name="T8" fmla="*/ 13 w 14"/>
                <a:gd name="T9" fmla="*/ 17 h 17"/>
                <a:gd name="T10" fmla="*/ 0 w 14"/>
                <a:gd name="T11" fmla="*/ 17 h 17"/>
                <a:gd name="T12" fmla="*/ 0 w 14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7">
                  <a:moveTo>
                    <a:pt x="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7"/>
                    <a:pt x="13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1" name="Freeform 216"/>
            <p:cNvSpPr/>
            <p:nvPr/>
          </p:nvSpPr>
          <p:spPr bwMode="auto">
            <a:xfrm>
              <a:off x="10220325" y="2198688"/>
              <a:ext cx="58737" cy="79375"/>
            </a:xfrm>
            <a:custGeom>
              <a:avLst/>
              <a:gdLst>
                <a:gd name="T0" fmla="*/ 0 w 6"/>
                <a:gd name="T1" fmla="*/ 0 h 8"/>
                <a:gd name="T2" fmla="*/ 6 w 6"/>
                <a:gd name="T3" fmla="*/ 0 h 8"/>
                <a:gd name="T4" fmla="*/ 6 w 6"/>
                <a:gd name="T5" fmla="*/ 1 h 8"/>
                <a:gd name="T6" fmla="*/ 6 w 6"/>
                <a:gd name="T7" fmla="*/ 8 h 8"/>
                <a:gd name="T8" fmla="*/ 6 w 6"/>
                <a:gd name="T9" fmla="*/ 8 h 8"/>
                <a:gd name="T10" fmla="*/ 0 w 6"/>
                <a:gd name="T11" fmla="*/ 8 h 8"/>
                <a:gd name="T12" fmla="*/ 0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2" name="Freeform 217"/>
            <p:cNvSpPr/>
            <p:nvPr/>
          </p:nvSpPr>
          <p:spPr bwMode="auto">
            <a:xfrm>
              <a:off x="10220325" y="3409950"/>
              <a:ext cx="187325" cy="217487"/>
            </a:xfrm>
            <a:custGeom>
              <a:avLst/>
              <a:gdLst>
                <a:gd name="T0" fmla="*/ 0 w 19"/>
                <a:gd name="T1" fmla="*/ 0 h 22"/>
                <a:gd name="T2" fmla="*/ 18 w 19"/>
                <a:gd name="T3" fmla="*/ 0 h 22"/>
                <a:gd name="T4" fmla="*/ 19 w 19"/>
                <a:gd name="T5" fmla="*/ 1 h 22"/>
                <a:gd name="T6" fmla="*/ 19 w 19"/>
                <a:gd name="T7" fmla="*/ 20 h 22"/>
                <a:gd name="T8" fmla="*/ 18 w 19"/>
                <a:gd name="T9" fmla="*/ 22 h 22"/>
                <a:gd name="T10" fmla="*/ 0 w 19"/>
                <a:gd name="T11" fmla="*/ 22 h 22"/>
                <a:gd name="T12" fmla="*/ 0 w 1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2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18" y="22"/>
                    <a:pt x="18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3" name="Freeform 218"/>
            <p:cNvSpPr/>
            <p:nvPr/>
          </p:nvSpPr>
          <p:spPr bwMode="auto">
            <a:xfrm>
              <a:off x="8801100" y="2995613"/>
              <a:ext cx="354012" cy="296862"/>
            </a:xfrm>
            <a:custGeom>
              <a:avLst/>
              <a:gdLst>
                <a:gd name="T0" fmla="*/ 0 w 223"/>
                <a:gd name="T1" fmla="*/ 0 h 187"/>
                <a:gd name="T2" fmla="*/ 223 w 223"/>
                <a:gd name="T3" fmla="*/ 156 h 187"/>
                <a:gd name="T4" fmla="*/ 223 w 223"/>
                <a:gd name="T5" fmla="*/ 187 h 187"/>
                <a:gd name="T6" fmla="*/ 0 w 223"/>
                <a:gd name="T7" fmla="*/ 25 h 187"/>
                <a:gd name="T8" fmla="*/ 0 w 223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87">
                  <a:moveTo>
                    <a:pt x="0" y="0"/>
                  </a:moveTo>
                  <a:lnTo>
                    <a:pt x="223" y="156"/>
                  </a:lnTo>
                  <a:lnTo>
                    <a:pt x="223" y="187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4" name="Freeform 219"/>
            <p:cNvSpPr/>
            <p:nvPr/>
          </p:nvSpPr>
          <p:spPr bwMode="auto">
            <a:xfrm>
              <a:off x="8840788" y="2730500"/>
              <a:ext cx="274637" cy="304800"/>
            </a:xfrm>
            <a:custGeom>
              <a:avLst/>
              <a:gdLst>
                <a:gd name="T0" fmla="*/ 0 w 173"/>
                <a:gd name="T1" fmla="*/ 0 h 192"/>
                <a:gd name="T2" fmla="*/ 173 w 173"/>
                <a:gd name="T3" fmla="*/ 161 h 192"/>
                <a:gd name="T4" fmla="*/ 173 w 173"/>
                <a:gd name="T5" fmla="*/ 192 h 192"/>
                <a:gd name="T6" fmla="*/ 0 w 173"/>
                <a:gd name="T7" fmla="*/ 31 h 192"/>
                <a:gd name="T8" fmla="*/ 0 w 173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92">
                  <a:moveTo>
                    <a:pt x="0" y="0"/>
                  </a:moveTo>
                  <a:lnTo>
                    <a:pt x="173" y="161"/>
                  </a:lnTo>
                  <a:lnTo>
                    <a:pt x="173" y="192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5" name="Freeform 220"/>
            <p:cNvSpPr/>
            <p:nvPr/>
          </p:nvSpPr>
          <p:spPr bwMode="auto">
            <a:xfrm>
              <a:off x="8761413" y="3292475"/>
              <a:ext cx="442912" cy="344487"/>
            </a:xfrm>
            <a:custGeom>
              <a:avLst/>
              <a:gdLst>
                <a:gd name="T0" fmla="*/ 0 w 279"/>
                <a:gd name="T1" fmla="*/ 0 h 217"/>
                <a:gd name="T2" fmla="*/ 279 w 279"/>
                <a:gd name="T3" fmla="*/ 186 h 217"/>
                <a:gd name="T4" fmla="*/ 279 w 279"/>
                <a:gd name="T5" fmla="*/ 217 h 217"/>
                <a:gd name="T6" fmla="*/ 0 w 279"/>
                <a:gd name="T7" fmla="*/ 31 h 217"/>
                <a:gd name="T8" fmla="*/ 0 w 279"/>
                <a:gd name="T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17">
                  <a:moveTo>
                    <a:pt x="0" y="0"/>
                  </a:moveTo>
                  <a:lnTo>
                    <a:pt x="279" y="186"/>
                  </a:lnTo>
                  <a:lnTo>
                    <a:pt x="279" y="217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6" name="Freeform 221"/>
            <p:cNvSpPr/>
            <p:nvPr/>
          </p:nvSpPr>
          <p:spPr bwMode="auto">
            <a:xfrm>
              <a:off x="8890000" y="2416175"/>
              <a:ext cx="176212" cy="333375"/>
            </a:xfrm>
            <a:custGeom>
              <a:avLst/>
              <a:gdLst>
                <a:gd name="T0" fmla="*/ 0 w 111"/>
                <a:gd name="T1" fmla="*/ 0 h 210"/>
                <a:gd name="T2" fmla="*/ 111 w 111"/>
                <a:gd name="T3" fmla="*/ 179 h 210"/>
                <a:gd name="T4" fmla="*/ 111 w 111"/>
                <a:gd name="T5" fmla="*/ 210 h 210"/>
                <a:gd name="T6" fmla="*/ 0 w 111"/>
                <a:gd name="T7" fmla="*/ 31 h 210"/>
                <a:gd name="T8" fmla="*/ 0 w 111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10">
                  <a:moveTo>
                    <a:pt x="0" y="0"/>
                  </a:moveTo>
                  <a:lnTo>
                    <a:pt x="111" y="179"/>
                  </a:lnTo>
                  <a:lnTo>
                    <a:pt x="111" y="210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7" name="Rectangle 222"/>
            <p:cNvSpPr>
              <a:spLocks noChangeArrowheads="1"/>
            </p:cNvSpPr>
            <p:nvPr/>
          </p:nvSpPr>
          <p:spPr bwMode="auto">
            <a:xfrm>
              <a:off x="8801100" y="2995613"/>
              <a:ext cx="325437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8" name="Rectangle 223"/>
            <p:cNvSpPr>
              <a:spLocks noChangeArrowheads="1"/>
            </p:cNvSpPr>
            <p:nvPr/>
          </p:nvSpPr>
          <p:spPr bwMode="auto">
            <a:xfrm>
              <a:off x="8820150" y="2720975"/>
              <a:ext cx="285750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9" name="Rectangle 224"/>
            <p:cNvSpPr>
              <a:spLocks noChangeArrowheads="1"/>
            </p:cNvSpPr>
            <p:nvPr/>
          </p:nvSpPr>
          <p:spPr bwMode="auto">
            <a:xfrm>
              <a:off x="8751888" y="3281363"/>
              <a:ext cx="423862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0" name="Rectangle 225"/>
            <p:cNvSpPr>
              <a:spLocks noChangeArrowheads="1"/>
            </p:cNvSpPr>
            <p:nvPr/>
          </p:nvSpPr>
          <p:spPr bwMode="auto">
            <a:xfrm>
              <a:off x="8702675" y="3606800"/>
              <a:ext cx="522287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1" name="Freeform 226"/>
            <p:cNvSpPr/>
            <p:nvPr/>
          </p:nvSpPr>
          <p:spPr bwMode="auto">
            <a:xfrm>
              <a:off x="8662988" y="2386013"/>
              <a:ext cx="601662" cy="1290637"/>
            </a:xfrm>
            <a:custGeom>
              <a:avLst/>
              <a:gdLst>
                <a:gd name="T0" fmla="*/ 130 w 379"/>
                <a:gd name="T1" fmla="*/ 0 h 813"/>
                <a:gd name="T2" fmla="*/ 248 w 379"/>
                <a:gd name="T3" fmla="*/ 0 h 813"/>
                <a:gd name="T4" fmla="*/ 379 w 379"/>
                <a:gd name="T5" fmla="*/ 813 h 813"/>
                <a:gd name="T6" fmla="*/ 341 w 379"/>
                <a:gd name="T7" fmla="*/ 813 h 813"/>
                <a:gd name="T8" fmla="*/ 223 w 379"/>
                <a:gd name="T9" fmla="*/ 43 h 813"/>
                <a:gd name="T10" fmla="*/ 155 w 379"/>
                <a:gd name="T11" fmla="*/ 43 h 813"/>
                <a:gd name="T12" fmla="*/ 37 w 379"/>
                <a:gd name="T13" fmla="*/ 813 h 813"/>
                <a:gd name="T14" fmla="*/ 0 w 379"/>
                <a:gd name="T15" fmla="*/ 813 h 813"/>
                <a:gd name="T16" fmla="*/ 130 w 379"/>
                <a:gd name="T17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9" h="813">
                  <a:moveTo>
                    <a:pt x="130" y="0"/>
                  </a:moveTo>
                  <a:lnTo>
                    <a:pt x="248" y="0"/>
                  </a:lnTo>
                  <a:lnTo>
                    <a:pt x="379" y="813"/>
                  </a:lnTo>
                  <a:lnTo>
                    <a:pt x="341" y="813"/>
                  </a:lnTo>
                  <a:lnTo>
                    <a:pt x="223" y="43"/>
                  </a:lnTo>
                  <a:lnTo>
                    <a:pt x="155" y="43"/>
                  </a:lnTo>
                  <a:lnTo>
                    <a:pt x="37" y="813"/>
                  </a:lnTo>
                  <a:lnTo>
                    <a:pt x="0" y="813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2" name="Freeform 227"/>
            <p:cNvSpPr/>
            <p:nvPr/>
          </p:nvSpPr>
          <p:spPr bwMode="auto">
            <a:xfrm>
              <a:off x="8801100" y="2257425"/>
              <a:ext cx="325437" cy="207962"/>
            </a:xfrm>
            <a:custGeom>
              <a:avLst/>
              <a:gdLst>
                <a:gd name="T0" fmla="*/ 2 w 33"/>
                <a:gd name="T1" fmla="*/ 0 h 21"/>
                <a:gd name="T2" fmla="*/ 31 w 33"/>
                <a:gd name="T3" fmla="*/ 0 h 21"/>
                <a:gd name="T4" fmla="*/ 33 w 33"/>
                <a:gd name="T5" fmla="*/ 2 h 21"/>
                <a:gd name="T6" fmla="*/ 33 w 33"/>
                <a:gd name="T7" fmla="*/ 19 h 21"/>
                <a:gd name="T8" fmla="*/ 31 w 33"/>
                <a:gd name="T9" fmla="*/ 21 h 21"/>
                <a:gd name="T10" fmla="*/ 2 w 33"/>
                <a:gd name="T11" fmla="*/ 21 h 21"/>
                <a:gd name="T12" fmla="*/ 0 w 33"/>
                <a:gd name="T13" fmla="*/ 19 h 21"/>
                <a:gd name="T14" fmla="*/ 0 w 33"/>
                <a:gd name="T15" fmla="*/ 2 h 21"/>
                <a:gd name="T16" fmla="*/ 2 w 33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1">
                  <a:moveTo>
                    <a:pt x="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2" y="21"/>
                    <a:pt x="3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3" name="Freeform 228"/>
            <p:cNvSpPr/>
            <p:nvPr/>
          </p:nvSpPr>
          <p:spPr bwMode="auto">
            <a:xfrm>
              <a:off x="8958263" y="3114675"/>
              <a:ext cx="196850" cy="177800"/>
            </a:xfrm>
            <a:custGeom>
              <a:avLst/>
              <a:gdLst>
                <a:gd name="T0" fmla="*/ 0 w 124"/>
                <a:gd name="T1" fmla="*/ 0 h 112"/>
                <a:gd name="T2" fmla="*/ 124 w 124"/>
                <a:gd name="T3" fmla="*/ 81 h 112"/>
                <a:gd name="T4" fmla="*/ 124 w 124"/>
                <a:gd name="T5" fmla="*/ 112 h 112"/>
                <a:gd name="T6" fmla="*/ 0 w 124"/>
                <a:gd name="T7" fmla="*/ 25 h 112"/>
                <a:gd name="T8" fmla="*/ 0 w 124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12">
                  <a:moveTo>
                    <a:pt x="0" y="0"/>
                  </a:moveTo>
                  <a:lnTo>
                    <a:pt x="124" y="81"/>
                  </a:lnTo>
                  <a:lnTo>
                    <a:pt x="124" y="112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4" name="Freeform 229"/>
            <p:cNvSpPr/>
            <p:nvPr/>
          </p:nvSpPr>
          <p:spPr bwMode="auto">
            <a:xfrm>
              <a:off x="8958263" y="2838450"/>
              <a:ext cx="157162" cy="196850"/>
            </a:xfrm>
            <a:custGeom>
              <a:avLst/>
              <a:gdLst>
                <a:gd name="T0" fmla="*/ 0 w 99"/>
                <a:gd name="T1" fmla="*/ 0 h 124"/>
                <a:gd name="T2" fmla="*/ 99 w 99"/>
                <a:gd name="T3" fmla="*/ 93 h 124"/>
                <a:gd name="T4" fmla="*/ 99 w 99"/>
                <a:gd name="T5" fmla="*/ 124 h 124"/>
                <a:gd name="T6" fmla="*/ 0 w 99"/>
                <a:gd name="T7" fmla="*/ 31 h 124"/>
                <a:gd name="T8" fmla="*/ 0 w 99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24">
                  <a:moveTo>
                    <a:pt x="0" y="0"/>
                  </a:moveTo>
                  <a:lnTo>
                    <a:pt x="99" y="93"/>
                  </a:lnTo>
                  <a:lnTo>
                    <a:pt x="99" y="124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5" name="Freeform 230"/>
            <p:cNvSpPr/>
            <p:nvPr/>
          </p:nvSpPr>
          <p:spPr bwMode="auto">
            <a:xfrm>
              <a:off x="8958263" y="3429000"/>
              <a:ext cx="246062" cy="207962"/>
            </a:xfrm>
            <a:custGeom>
              <a:avLst/>
              <a:gdLst>
                <a:gd name="T0" fmla="*/ 0 w 155"/>
                <a:gd name="T1" fmla="*/ 0 h 131"/>
                <a:gd name="T2" fmla="*/ 155 w 155"/>
                <a:gd name="T3" fmla="*/ 100 h 131"/>
                <a:gd name="T4" fmla="*/ 155 w 155"/>
                <a:gd name="T5" fmla="*/ 131 h 131"/>
                <a:gd name="T6" fmla="*/ 0 w 155"/>
                <a:gd name="T7" fmla="*/ 31 h 131"/>
                <a:gd name="T8" fmla="*/ 0 w 155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31">
                  <a:moveTo>
                    <a:pt x="0" y="0"/>
                  </a:moveTo>
                  <a:lnTo>
                    <a:pt x="155" y="100"/>
                  </a:lnTo>
                  <a:lnTo>
                    <a:pt x="155" y="1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6" name="Freeform 231"/>
            <p:cNvSpPr/>
            <p:nvPr/>
          </p:nvSpPr>
          <p:spPr bwMode="auto">
            <a:xfrm>
              <a:off x="8958263" y="2533650"/>
              <a:ext cx="107950" cy="215900"/>
            </a:xfrm>
            <a:custGeom>
              <a:avLst/>
              <a:gdLst>
                <a:gd name="T0" fmla="*/ 0 w 68"/>
                <a:gd name="T1" fmla="*/ 0 h 136"/>
                <a:gd name="T2" fmla="*/ 68 w 68"/>
                <a:gd name="T3" fmla="*/ 105 h 136"/>
                <a:gd name="T4" fmla="*/ 68 w 68"/>
                <a:gd name="T5" fmla="*/ 136 h 136"/>
                <a:gd name="T6" fmla="*/ 0 w 68"/>
                <a:gd name="T7" fmla="*/ 31 h 136"/>
                <a:gd name="T8" fmla="*/ 0 w 68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36">
                  <a:moveTo>
                    <a:pt x="0" y="0"/>
                  </a:moveTo>
                  <a:lnTo>
                    <a:pt x="68" y="105"/>
                  </a:lnTo>
                  <a:lnTo>
                    <a:pt x="68" y="136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7" name="Rectangle 232"/>
            <p:cNvSpPr>
              <a:spLocks noChangeArrowheads="1"/>
            </p:cNvSpPr>
            <p:nvPr/>
          </p:nvSpPr>
          <p:spPr bwMode="auto">
            <a:xfrm>
              <a:off x="8958263" y="2995613"/>
              <a:ext cx="16827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8" name="Rectangle 233"/>
            <p:cNvSpPr>
              <a:spLocks noChangeArrowheads="1"/>
            </p:cNvSpPr>
            <p:nvPr/>
          </p:nvSpPr>
          <p:spPr bwMode="auto">
            <a:xfrm>
              <a:off x="8958263" y="2720975"/>
              <a:ext cx="147637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9" name="Rectangle 234"/>
            <p:cNvSpPr>
              <a:spLocks noChangeArrowheads="1"/>
            </p:cNvSpPr>
            <p:nvPr/>
          </p:nvSpPr>
          <p:spPr bwMode="auto">
            <a:xfrm>
              <a:off x="8958263" y="3281363"/>
              <a:ext cx="217487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0" name="Rectangle 235"/>
            <p:cNvSpPr>
              <a:spLocks noChangeArrowheads="1"/>
            </p:cNvSpPr>
            <p:nvPr/>
          </p:nvSpPr>
          <p:spPr bwMode="auto">
            <a:xfrm>
              <a:off x="8958263" y="3606800"/>
              <a:ext cx="266700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1" name="Freeform 236"/>
            <p:cNvSpPr/>
            <p:nvPr/>
          </p:nvSpPr>
          <p:spPr bwMode="auto">
            <a:xfrm>
              <a:off x="8988425" y="2386013"/>
              <a:ext cx="276225" cy="1290637"/>
            </a:xfrm>
            <a:custGeom>
              <a:avLst/>
              <a:gdLst>
                <a:gd name="T0" fmla="*/ 0 w 174"/>
                <a:gd name="T1" fmla="*/ 0 h 813"/>
                <a:gd name="T2" fmla="*/ 43 w 174"/>
                <a:gd name="T3" fmla="*/ 0 h 813"/>
                <a:gd name="T4" fmla="*/ 174 w 174"/>
                <a:gd name="T5" fmla="*/ 813 h 813"/>
                <a:gd name="T6" fmla="*/ 136 w 174"/>
                <a:gd name="T7" fmla="*/ 813 h 813"/>
                <a:gd name="T8" fmla="*/ 18 w 174"/>
                <a:gd name="T9" fmla="*/ 43 h 813"/>
                <a:gd name="T10" fmla="*/ 0 w 174"/>
                <a:gd name="T11" fmla="*/ 43 h 813"/>
                <a:gd name="T12" fmla="*/ 0 w 174"/>
                <a:gd name="T13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13">
                  <a:moveTo>
                    <a:pt x="0" y="0"/>
                  </a:moveTo>
                  <a:lnTo>
                    <a:pt x="43" y="0"/>
                  </a:lnTo>
                  <a:lnTo>
                    <a:pt x="174" y="813"/>
                  </a:lnTo>
                  <a:lnTo>
                    <a:pt x="136" y="813"/>
                  </a:lnTo>
                  <a:lnTo>
                    <a:pt x="18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2" name="Freeform 237"/>
            <p:cNvSpPr/>
            <p:nvPr/>
          </p:nvSpPr>
          <p:spPr bwMode="auto">
            <a:xfrm>
              <a:off x="8958263" y="2257425"/>
              <a:ext cx="168275" cy="207962"/>
            </a:xfrm>
            <a:custGeom>
              <a:avLst/>
              <a:gdLst>
                <a:gd name="T0" fmla="*/ 0 w 17"/>
                <a:gd name="T1" fmla="*/ 0 h 21"/>
                <a:gd name="T2" fmla="*/ 15 w 17"/>
                <a:gd name="T3" fmla="*/ 0 h 21"/>
                <a:gd name="T4" fmla="*/ 17 w 17"/>
                <a:gd name="T5" fmla="*/ 2 h 21"/>
                <a:gd name="T6" fmla="*/ 17 w 17"/>
                <a:gd name="T7" fmla="*/ 19 h 21"/>
                <a:gd name="T8" fmla="*/ 15 w 17"/>
                <a:gd name="T9" fmla="*/ 21 h 21"/>
                <a:gd name="T10" fmla="*/ 0 w 17"/>
                <a:gd name="T11" fmla="*/ 21 h 21"/>
                <a:gd name="T12" fmla="*/ 0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6" y="21"/>
                    <a:pt x="15" y="21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3" name="Freeform 238"/>
            <p:cNvSpPr>
              <a:spLocks noEditPoints="1"/>
            </p:cNvSpPr>
            <p:nvPr/>
          </p:nvSpPr>
          <p:spPr bwMode="auto">
            <a:xfrm>
              <a:off x="9391650" y="3449638"/>
              <a:ext cx="346075" cy="314325"/>
            </a:xfrm>
            <a:custGeom>
              <a:avLst/>
              <a:gdLst>
                <a:gd name="T0" fmla="*/ 0 w 218"/>
                <a:gd name="T1" fmla="*/ 0 h 198"/>
                <a:gd name="T2" fmla="*/ 25 w 218"/>
                <a:gd name="T3" fmla="*/ 0 h 198"/>
                <a:gd name="T4" fmla="*/ 25 w 218"/>
                <a:gd name="T5" fmla="*/ 198 h 198"/>
                <a:gd name="T6" fmla="*/ 0 w 218"/>
                <a:gd name="T7" fmla="*/ 198 h 198"/>
                <a:gd name="T8" fmla="*/ 0 w 218"/>
                <a:gd name="T9" fmla="*/ 0 h 198"/>
                <a:gd name="T10" fmla="*/ 0 w 218"/>
                <a:gd name="T11" fmla="*/ 0 h 198"/>
                <a:gd name="T12" fmla="*/ 193 w 218"/>
                <a:gd name="T13" fmla="*/ 0 h 198"/>
                <a:gd name="T14" fmla="*/ 218 w 218"/>
                <a:gd name="T15" fmla="*/ 0 h 198"/>
                <a:gd name="T16" fmla="*/ 218 w 218"/>
                <a:gd name="T17" fmla="*/ 198 h 198"/>
                <a:gd name="T18" fmla="*/ 193 w 218"/>
                <a:gd name="T19" fmla="*/ 198 h 198"/>
                <a:gd name="T20" fmla="*/ 193 w 218"/>
                <a:gd name="T2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198">
                  <a:moveTo>
                    <a:pt x="0" y="0"/>
                  </a:moveTo>
                  <a:lnTo>
                    <a:pt x="25" y="0"/>
                  </a:lnTo>
                  <a:lnTo>
                    <a:pt x="25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93" y="0"/>
                  </a:moveTo>
                  <a:lnTo>
                    <a:pt x="218" y="0"/>
                  </a:lnTo>
                  <a:lnTo>
                    <a:pt x="218" y="198"/>
                  </a:lnTo>
                  <a:lnTo>
                    <a:pt x="193" y="198"/>
                  </a:lnTo>
                  <a:lnTo>
                    <a:pt x="1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4" name="Freeform 239"/>
            <p:cNvSpPr/>
            <p:nvPr/>
          </p:nvSpPr>
          <p:spPr bwMode="auto">
            <a:xfrm>
              <a:off x="9421813" y="2651125"/>
              <a:ext cx="285750" cy="168275"/>
            </a:xfrm>
            <a:custGeom>
              <a:avLst/>
              <a:gdLst>
                <a:gd name="T0" fmla="*/ 180 w 180"/>
                <a:gd name="T1" fmla="*/ 0 h 106"/>
                <a:gd name="T2" fmla="*/ 0 w 180"/>
                <a:gd name="T3" fmla="*/ 75 h 106"/>
                <a:gd name="T4" fmla="*/ 0 w 180"/>
                <a:gd name="T5" fmla="*/ 106 h 106"/>
                <a:gd name="T6" fmla="*/ 180 w 180"/>
                <a:gd name="T7" fmla="*/ 25 h 106"/>
                <a:gd name="T8" fmla="*/ 180 w 18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06">
                  <a:moveTo>
                    <a:pt x="180" y="0"/>
                  </a:moveTo>
                  <a:lnTo>
                    <a:pt x="0" y="75"/>
                  </a:lnTo>
                  <a:lnTo>
                    <a:pt x="0" y="106"/>
                  </a:lnTo>
                  <a:lnTo>
                    <a:pt x="180" y="25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5" name="Freeform 240"/>
            <p:cNvSpPr/>
            <p:nvPr/>
          </p:nvSpPr>
          <p:spPr bwMode="auto">
            <a:xfrm>
              <a:off x="9431338" y="2819400"/>
              <a:ext cx="276225" cy="196850"/>
            </a:xfrm>
            <a:custGeom>
              <a:avLst/>
              <a:gdLst>
                <a:gd name="T0" fmla="*/ 174 w 174"/>
                <a:gd name="T1" fmla="*/ 0 h 124"/>
                <a:gd name="T2" fmla="*/ 0 w 174"/>
                <a:gd name="T3" fmla="*/ 93 h 124"/>
                <a:gd name="T4" fmla="*/ 0 w 174"/>
                <a:gd name="T5" fmla="*/ 124 h 124"/>
                <a:gd name="T6" fmla="*/ 174 w 174"/>
                <a:gd name="T7" fmla="*/ 25 h 124"/>
                <a:gd name="T8" fmla="*/ 174 w 17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24">
                  <a:moveTo>
                    <a:pt x="174" y="0"/>
                  </a:moveTo>
                  <a:lnTo>
                    <a:pt x="0" y="93"/>
                  </a:lnTo>
                  <a:lnTo>
                    <a:pt x="0" y="124"/>
                  </a:lnTo>
                  <a:lnTo>
                    <a:pt x="174" y="25"/>
                  </a:lnTo>
                  <a:lnTo>
                    <a:pt x="1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6" name="Freeform 241"/>
            <p:cNvSpPr/>
            <p:nvPr/>
          </p:nvSpPr>
          <p:spPr bwMode="auto">
            <a:xfrm>
              <a:off x="9421813" y="3025775"/>
              <a:ext cx="285750" cy="227012"/>
            </a:xfrm>
            <a:custGeom>
              <a:avLst/>
              <a:gdLst>
                <a:gd name="T0" fmla="*/ 180 w 180"/>
                <a:gd name="T1" fmla="*/ 0 h 143"/>
                <a:gd name="T2" fmla="*/ 0 w 180"/>
                <a:gd name="T3" fmla="*/ 118 h 143"/>
                <a:gd name="T4" fmla="*/ 0 w 180"/>
                <a:gd name="T5" fmla="*/ 143 h 143"/>
                <a:gd name="T6" fmla="*/ 180 w 180"/>
                <a:gd name="T7" fmla="*/ 25 h 143"/>
                <a:gd name="T8" fmla="*/ 180 w 180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43">
                  <a:moveTo>
                    <a:pt x="180" y="0"/>
                  </a:moveTo>
                  <a:lnTo>
                    <a:pt x="0" y="118"/>
                  </a:lnTo>
                  <a:lnTo>
                    <a:pt x="0" y="143"/>
                  </a:lnTo>
                  <a:lnTo>
                    <a:pt x="180" y="25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7" name="Freeform 242"/>
            <p:cNvSpPr/>
            <p:nvPr/>
          </p:nvSpPr>
          <p:spPr bwMode="auto">
            <a:xfrm>
              <a:off x="9421813" y="3252788"/>
              <a:ext cx="285750" cy="166687"/>
            </a:xfrm>
            <a:custGeom>
              <a:avLst/>
              <a:gdLst>
                <a:gd name="T0" fmla="*/ 180 w 180"/>
                <a:gd name="T1" fmla="*/ 0 h 105"/>
                <a:gd name="T2" fmla="*/ 0 w 180"/>
                <a:gd name="T3" fmla="*/ 80 h 105"/>
                <a:gd name="T4" fmla="*/ 0 w 180"/>
                <a:gd name="T5" fmla="*/ 105 h 105"/>
                <a:gd name="T6" fmla="*/ 180 w 180"/>
                <a:gd name="T7" fmla="*/ 31 h 105"/>
                <a:gd name="T8" fmla="*/ 180 w 180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05">
                  <a:moveTo>
                    <a:pt x="180" y="0"/>
                  </a:moveTo>
                  <a:lnTo>
                    <a:pt x="0" y="80"/>
                  </a:lnTo>
                  <a:lnTo>
                    <a:pt x="0" y="105"/>
                  </a:lnTo>
                  <a:lnTo>
                    <a:pt x="180" y="31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8" name="Freeform 243"/>
            <p:cNvSpPr/>
            <p:nvPr/>
          </p:nvSpPr>
          <p:spPr bwMode="auto">
            <a:xfrm>
              <a:off x="9421813" y="2651125"/>
              <a:ext cx="285750" cy="168275"/>
            </a:xfrm>
            <a:custGeom>
              <a:avLst/>
              <a:gdLst>
                <a:gd name="T0" fmla="*/ 0 w 180"/>
                <a:gd name="T1" fmla="*/ 0 h 106"/>
                <a:gd name="T2" fmla="*/ 180 w 180"/>
                <a:gd name="T3" fmla="*/ 75 h 106"/>
                <a:gd name="T4" fmla="*/ 180 w 180"/>
                <a:gd name="T5" fmla="*/ 106 h 106"/>
                <a:gd name="T6" fmla="*/ 0 w 180"/>
                <a:gd name="T7" fmla="*/ 25 h 106"/>
                <a:gd name="T8" fmla="*/ 0 w 18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06">
                  <a:moveTo>
                    <a:pt x="0" y="0"/>
                  </a:moveTo>
                  <a:lnTo>
                    <a:pt x="180" y="75"/>
                  </a:lnTo>
                  <a:lnTo>
                    <a:pt x="180" y="106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9" name="Freeform 244"/>
            <p:cNvSpPr/>
            <p:nvPr/>
          </p:nvSpPr>
          <p:spPr bwMode="auto">
            <a:xfrm>
              <a:off x="9421813" y="2819400"/>
              <a:ext cx="285750" cy="196850"/>
            </a:xfrm>
            <a:custGeom>
              <a:avLst/>
              <a:gdLst>
                <a:gd name="T0" fmla="*/ 0 w 180"/>
                <a:gd name="T1" fmla="*/ 0 h 124"/>
                <a:gd name="T2" fmla="*/ 180 w 180"/>
                <a:gd name="T3" fmla="*/ 93 h 124"/>
                <a:gd name="T4" fmla="*/ 180 w 180"/>
                <a:gd name="T5" fmla="*/ 124 h 124"/>
                <a:gd name="T6" fmla="*/ 0 w 180"/>
                <a:gd name="T7" fmla="*/ 25 h 124"/>
                <a:gd name="T8" fmla="*/ 0 w 180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24">
                  <a:moveTo>
                    <a:pt x="0" y="0"/>
                  </a:moveTo>
                  <a:lnTo>
                    <a:pt x="180" y="93"/>
                  </a:lnTo>
                  <a:lnTo>
                    <a:pt x="180" y="124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0" name="Freeform 245"/>
            <p:cNvSpPr/>
            <p:nvPr/>
          </p:nvSpPr>
          <p:spPr bwMode="auto">
            <a:xfrm>
              <a:off x="9421813" y="3025775"/>
              <a:ext cx="285750" cy="227012"/>
            </a:xfrm>
            <a:custGeom>
              <a:avLst/>
              <a:gdLst>
                <a:gd name="T0" fmla="*/ 0 w 180"/>
                <a:gd name="T1" fmla="*/ 0 h 143"/>
                <a:gd name="T2" fmla="*/ 180 w 180"/>
                <a:gd name="T3" fmla="*/ 118 h 143"/>
                <a:gd name="T4" fmla="*/ 180 w 180"/>
                <a:gd name="T5" fmla="*/ 143 h 143"/>
                <a:gd name="T6" fmla="*/ 0 w 180"/>
                <a:gd name="T7" fmla="*/ 25 h 143"/>
                <a:gd name="T8" fmla="*/ 0 w 180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43">
                  <a:moveTo>
                    <a:pt x="0" y="0"/>
                  </a:moveTo>
                  <a:lnTo>
                    <a:pt x="180" y="118"/>
                  </a:lnTo>
                  <a:lnTo>
                    <a:pt x="180" y="143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1" name="Freeform 246"/>
            <p:cNvSpPr/>
            <p:nvPr/>
          </p:nvSpPr>
          <p:spPr bwMode="auto">
            <a:xfrm>
              <a:off x="9421813" y="3252788"/>
              <a:ext cx="285750" cy="166687"/>
            </a:xfrm>
            <a:custGeom>
              <a:avLst/>
              <a:gdLst>
                <a:gd name="T0" fmla="*/ 0 w 180"/>
                <a:gd name="T1" fmla="*/ 0 h 105"/>
                <a:gd name="T2" fmla="*/ 180 w 180"/>
                <a:gd name="T3" fmla="*/ 80 h 105"/>
                <a:gd name="T4" fmla="*/ 180 w 180"/>
                <a:gd name="T5" fmla="*/ 105 h 105"/>
                <a:gd name="T6" fmla="*/ 0 w 180"/>
                <a:gd name="T7" fmla="*/ 31 h 105"/>
                <a:gd name="T8" fmla="*/ 0 w 180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05">
                  <a:moveTo>
                    <a:pt x="0" y="0"/>
                  </a:moveTo>
                  <a:lnTo>
                    <a:pt x="180" y="80"/>
                  </a:lnTo>
                  <a:lnTo>
                    <a:pt x="180" y="105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2" name="Freeform 247"/>
            <p:cNvSpPr>
              <a:spLocks noEditPoints="1"/>
            </p:cNvSpPr>
            <p:nvPr/>
          </p:nvSpPr>
          <p:spPr bwMode="auto">
            <a:xfrm>
              <a:off x="9391650" y="2641600"/>
              <a:ext cx="346075" cy="787400"/>
            </a:xfrm>
            <a:custGeom>
              <a:avLst/>
              <a:gdLst>
                <a:gd name="T0" fmla="*/ 0 w 218"/>
                <a:gd name="T1" fmla="*/ 0 h 496"/>
                <a:gd name="T2" fmla="*/ 25 w 218"/>
                <a:gd name="T3" fmla="*/ 0 h 496"/>
                <a:gd name="T4" fmla="*/ 25 w 218"/>
                <a:gd name="T5" fmla="*/ 496 h 496"/>
                <a:gd name="T6" fmla="*/ 0 w 218"/>
                <a:gd name="T7" fmla="*/ 496 h 496"/>
                <a:gd name="T8" fmla="*/ 0 w 218"/>
                <a:gd name="T9" fmla="*/ 0 h 496"/>
                <a:gd name="T10" fmla="*/ 0 w 218"/>
                <a:gd name="T11" fmla="*/ 0 h 496"/>
                <a:gd name="T12" fmla="*/ 193 w 218"/>
                <a:gd name="T13" fmla="*/ 0 h 496"/>
                <a:gd name="T14" fmla="*/ 218 w 218"/>
                <a:gd name="T15" fmla="*/ 0 h 496"/>
                <a:gd name="T16" fmla="*/ 218 w 218"/>
                <a:gd name="T17" fmla="*/ 496 h 496"/>
                <a:gd name="T18" fmla="*/ 193 w 218"/>
                <a:gd name="T19" fmla="*/ 496 h 496"/>
                <a:gd name="T20" fmla="*/ 193 w 218"/>
                <a:gd name="T2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496">
                  <a:moveTo>
                    <a:pt x="0" y="0"/>
                  </a:moveTo>
                  <a:lnTo>
                    <a:pt x="25" y="0"/>
                  </a:lnTo>
                  <a:lnTo>
                    <a:pt x="25" y="496"/>
                  </a:lnTo>
                  <a:lnTo>
                    <a:pt x="0" y="49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93" y="0"/>
                  </a:moveTo>
                  <a:lnTo>
                    <a:pt x="218" y="0"/>
                  </a:lnTo>
                  <a:lnTo>
                    <a:pt x="218" y="496"/>
                  </a:lnTo>
                  <a:lnTo>
                    <a:pt x="193" y="496"/>
                  </a:lnTo>
                  <a:lnTo>
                    <a:pt x="1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3" name="Rectangle 248"/>
            <p:cNvSpPr>
              <a:spLocks noChangeArrowheads="1"/>
            </p:cNvSpPr>
            <p:nvPr/>
          </p:nvSpPr>
          <p:spPr bwMode="auto">
            <a:xfrm>
              <a:off x="9698038" y="3449638"/>
              <a:ext cx="39687" cy="314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4" name="Freeform 249"/>
            <p:cNvSpPr/>
            <p:nvPr/>
          </p:nvSpPr>
          <p:spPr bwMode="auto">
            <a:xfrm>
              <a:off x="9569450" y="2651125"/>
              <a:ext cx="138112" cy="109537"/>
            </a:xfrm>
            <a:custGeom>
              <a:avLst/>
              <a:gdLst>
                <a:gd name="T0" fmla="*/ 87 w 87"/>
                <a:gd name="T1" fmla="*/ 0 h 69"/>
                <a:gd name="T2" fmla="*/ 0 w 87"/>
                <a:gd name="T3" fmla="*/ 38 h 69"/>
                <a:gd name="T4" fmla="*/ 0 w 87"/>
                <a:gd name="T5" fmla="*/ 69 h 69"/>
                <a:gd name="T6" fmla="*/ 87 w 87"/>
                <a:gd name="T7" fmla="*/ 25 h 69"/>
                <a:gd name="T8" fmla="*/ 87 w 8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9">
                  <a:moveTo>
                    <a:pt x="87" y="0"/>
                  </a:moveTo>
                  <a:lnTo>
                    <a:pt x="0" y="38"/>
                  </a:lnTo>
                  <a:lnTo>
                    <a:pt x="0" y="69"/>
                  </a:lnTo>
                  <a:lnTo>
                    <a:pt x="87" y="25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5" name="Freeform 250"/>
            <p:cNvSpPr/>
            <p:nvPr/>
          </p:nvSpPr>
          <p:spPr bwMode="auto">
            <a:xfrm>
              <a:off x="9569450" y="2819400"/>
              <a:ext cx="138112" cy="117475"/>
            </a:xfrm>
            <a:custGeom>
              <a:avLst/>
              <a:gdLst>
                <a:gd name="T0" fmla="*/ 87 w 87"/>
                <a:gd name="T1" fmla="*/ 0 h 74"/>
                <a:gd name="T2" fmla="*/ 0 w 87"/>
                <a:gd name="T3" fmla="*/ 49 h 74"/>
                <a:gd name="T4" fmla="*/ 0 w 87"/>
                <a:gd name="T5" fmla="*/ 74 h 74"/>
                <a:gd name="T6" fmla="*/ 87 w 87"/>
                <a:gd name="T7" fmla="*/ 25 h 74"/>
                <a:gd name="T8" fmla="*/ 87 w 87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4">
                  <a:moveTo>
                    <a:pt x="87" y="0"/>
                  </a:moveTo>
                  <a:lnTo>
                    <a:pt x="0" y="49"/>
                  </a:lnTo>
                  <a:lnTo>
                    <a:pt x="0" y="74"/>
                  </a:lnTo>
                  <a:lnTo>
                    <a:pt x="87" y="25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6" name="Freeform 251"/>
            <p:cNvSpPr/>
            <p:nvPr/>
          </p:nvSpPr>
          <p:spPr bwMode="auto">
            <a:xfrm>
              <a:off x="9569450" y="3025775"/>
              <a:ext cx="138112" cy="138112"/>
            </a:xfrm>
            <a:custGeom>
              <a:avLst/>
              <a:gdLst>
                <a:gd name="T0" fmla="*/ 87 w 87"/>
                <a:gd name="T1" fmla="*/ 0 h 87"/>
                <a:gd name="T2" fmla="*/ 0 w 87"/>
                <a:gd name="T3" fmla="*/ 56 h 87"/>
                <a:gd name="T4" fmla="*/ 0 w 87"/>
                <a:gd name="T5" fmla="*/ 87 h 87"/>
                <a:gd name="T6" fmla="*/ 87 w 87"/>
                <a:gd name="T7" fmla="*/ 25 h 87"/>
                <a:gd name="T8" fmla="*/ 87 w 87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7">
                  <a:moveTo>
                    <a:pt x="87" y="0"/>
                  </a:moveTo>
                  <a:lnTo>
                    <a:pt x="0" y="56"/>
                  </a:lnTo>
                  <a:lnTo>
                    <a:pt x="0" y="87"/>
                  </a:lnTo>
                  <a:lnTo>
                    <a:pt x="87" y="25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7" name="Freeform 252"/>
            <p:cNvSpPr/>
            <p:nvPr/>
          </p:nvSpPr>
          <p:spPr bwMode="auto">
            <a:xfrm>
              <a:off x="9569450" y="3252788"/>
              <a:ext cx="138112" cy="107950"/>
            </a:xfrm>
            <a:custGeom>
              <a:avLst/>
              <a:gdLst>
                <a:gd name="T0" fmla="*/ 87 w 87"/>
                <a:gd name="T1" fmla="*/ 0 h 68"/>
                <a:gd name="T2" fmla="*/ 0 w 87"/>
                <a:gd name="T3" fmla="*/ 37 h 68"/>
                <a:gd name="T4" fmla="*/ 0 w 87"/>
                <a:gd name="T5" fmla="*/ 68 h 68"/>
                <a:gd name="T6" fmla="*/ 87 w 87"/>
                <a:gd name="T7" fmla="*/ 31 h 68"/>
                <a:gd name="T8" fmla="*/ 87 w 87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8">
                  <a:moveTo>
                    <a:pt x="87" y="0"/>
                  </a:moveTo>
                  <a:lnTo>
                    <a:pt x="0" y="37"/>
                  </a:lnTo>
                  <a:lnTo>
                    <a:pt x="0" y="68"/>
                  </a:lnTo>
                  <a:lnTo>
                    <a:pt x="87" y="31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8" name="Freeform 253"/>
            <p:cNvSpPr/>
            <p:nvPr/>
          </p:nvSpPr>
          <p:spPr bwMode="auto">
            <a:xfrm>
              <a:off x="9569450" y="2711450"/>
              <a:ext cx="138112" cy="107950"/>
            </a:xfrm>
            <a:custGeom>
              <a:avLst/>
              <a:gdLst>
                <a:gd name="T0" fmla="*/ 0 w 87"/>
                <a:gd name="T1" fmla="*/ 0 h 68"/>
                <a:gd name="T2" fmla="*/ 87 w 87"/>
                <a:gd name="T3" fmla="*/ 37 h 68"/>
                <a:gd name="T4" fmla="*/ 87 w 87"/>
                <a:gd name="T5" fmla="*/ 68 h 68"/>
                <a:gd name="T6" fmla="*/ 0 w 87"/>
                <a:gd name="T7" fmla="*/ 24 h 68"/>
                <a:gd name="T8" fmla="*/ 0 w 87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8">
                  <a:moveTo>
                    <a:pt x="0" y="0"/>
                  </a:moveTo>
                  <a:lnTo>
                    <a:pt x="87" y="37"/>
                  </a:lnTo>
                  <a:lnTo>
                    <a:pt x="87" y="68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9" name="Freeform 254"/>
            <p:cNvSpPr/>
            <p:nvPr/>
          </p:nvSpPr>
          <p:spPr bwMode="auto">
            <a:xfrm>
              <a:off x="9569450" y="2897188"/>
              <a:ext cx="138112" cy="119062"/>
            </a:xfrm>
            <a:custGeom>
              <a:avLst/>
              <a:gdLst>
                <a:gd name="T0" fmla="*/ 0 w 87"/>
                <a:gd name="T1" fmla="*/ 0 h 75"/>
                <a:gd name="T2" fmla="*/ 87 w 87"/>
                <a:gd name="T3" fmla="*/ 44 h 75"/>
                <a:gd name="T4" fmla="*/ 87 w 87"/>
                <a:gd name="T5" fmla="*/ 75 h 75"/>
                <a:gd name="T6" fmla="*/ 0 w 87"/>
                <a:gd name="T7" fmla="*/ 25 h 75"/>
                <a:gd name="T8" fmla="*/ 0 w 87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5">
                  <a:moveTo>
                    <a:pt x="0" y="0"/>
                  </a:moveTo>
                  <a:lnTo>
                    <a:pt x="87" y="44"/>
                  </a:lnTo>
                  <a:lnTo>
                    <a:pt x="87" y="7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0" name="Freeform 255"/>
            <p:cNvSpPr/>
            <p:nvPr/>
          </p:nvSpPr>
          <p:spPr bwMode="auto">
            <a:xfrm>
              <a:off x="9569450" y="3114675"/>
              <a:ext cx="138112" cy="138112"/>
            </a:xfrm>
            <a:custGeom>
              <a:avLst/>
              <a:gdLst>
                <a:gd name="T0" fmla="*/ 0 w 87"/>
                <a:gd name="T1" fmla="*/ 0 h 87"/>
                <a:gd name="T2" fmla="*/ 87 w 87"/>
                <a:gd name="T3" fmla="*/ 62 h 87"/>
                <a:gd name="T4" fmla="*/ 87 w 87"/>
                <a:gd name="T5" fmla="*/ 87 h 87"/>
                <a:gd name="T6" fmla="*/ 0 w 87"/>
                <a:gd name="T7" fmla="*/ 31 h 87"/>
                <a:gd name="T8" fmla="*/ 0 w 87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7">
                  <a:moveTo>
                    <a:pt x="0" y="0"/>
                  </a:moveTo>
                  <a:lnTo>
                    <a:pt x="87" y="62"/>
                  </a:lnTo>
                  <a:lnTo>
                    <a:pt x="87" y="87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1" name="Freeform 256"/>
            <p:cNvSpPr/>
            <p:nvPr/>
          </p:nvSpPr>
          <p:spPr bwMode="auto">
            <a:xfrm>
              <a:off x="9569450" y="3311525"/>
              <a:ext cx="138112" cy="107950"/>
            </a:xfrm>
            <a:custGeom>
              <a:avLst/>
              <a:gdLst>
                <a:gd name="T0" fmla="*/ 0 w 87"/>
                <a:gd name="T1" fmla="*/ 0 h 68"/>
                <a:gd name="T2" fmla="*/ 87 w 87"/>
                <a:gd name="T3" fmla="*/ 43 h 68"/>
                <a:gd name="T4" fmla="*/ 87 w 87"/>
                <a:gd name="T5" fmla="*/ 68 h 68"/>
                <a:gd name="T6" fmla="*/ 0 w 87"/>
                <a:gd name="T7" fmla="*/ 31 h 68"/>
                <a:gd name="T8" fmla="*/ 0 w 87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8">
                  <a:moveTo>
                    <a:pt x="0" y="0"/>
                  </a:moveTo>
                  <a:lnTo>
                    <a:pt x="87" y="43"/>
                  </a:lnTo>
                  <a:lnTo>
                    <a:pt x="87" y="68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2" name="Rectangle 257"/>
            <p:cNvSpPr>
              <a:spLocks noChangeArrowheads="1"/>
            </p:cNvSpPr>
            <p:nvPr/>
          </p:nvSpPr>
          <p:spPr bwMode="auto">
            <a:xfrm>
              <a:off x="9698038" y="2641600"/>
              <a:ext cx="39687" cy="787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3" name="Freeform 258"/>
            <p:cNvSpPr/>
            <p:nvPr/>
          </p:nvSpPr>
          <p:spPr bwMode="auto">
            <a:xfrm>
              <a:off x="9323388" y="3351213"/>
              <a:ext cx="482600" cy="215900"/>
            </a:xfrm>
            <a:custGeom>
              <a:avLst/>
              <a:gdLst>
                <a:gd name="T0" fmla="*/ 1 w 49"/>
                <a:gd name="T1" fmla="*/ 0 h 22"/>
                <a:gd name="T2" fmla="*/ 48 w 49"/>
                <a:gd name="T3" fmla="*/ 0 h 22"/>
                <a:gd name="T4" fmla="*/ 49 w 49"/>
                <a:gd name="T5" fmla="*/ 2 h 22"/>
                <a:gd name="T6" fmla="*/ 49 w 49"/>
                <a:gd name="T7" fmla="*/ 20 h 22"/>
                <a:gd name="T8" fmla="*/ 48 w 49"/>
                <a:gd name="T9" fmla="*/ 22 h 22"/>
                <a:gd name="T10" fmla="*/ 1 w 49"/>
                <a:gd name="T11" fmla="*/ 22 h 22"/>
                <a:gd name="T12" fmla="*/ 0 w 49"/>
                <a:gd name="T13" fmla="*/ 20 h 22"/>
                <a:gd name="T14" fmla="*/ 0 w 49"/>
                <a:gd name="T15" fmla="*/ 2 h 22"/>
                <a:gd name="T16" fmla="*/ 1 w 49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2">
                  <a:moveTo>
                    <a:pt x="1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21"/>
                    <a:pt x="48" y="22"/>
                    <a:pt x="48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4" name="Freeform 259"/>
            <p:cNvSpPr/>
            <p:nvPr/>
          </p:nvSpPr>
          <p:spPr bwMode="auto">
            <a:xfrm>
              <a:off x="9569450" y="3351213"/>
              <a:ext cx="236537" cy="215900"/>
            </a:xfrm>
            <a:custGeom>
              <a:avLst/>
              <a:gdLst>
                <a:gd name="T0" fmla="*/ 0 w 24"/>
                <a:gd name="T1" fmla="*/ 0 h 22"/>
                <a:gd name="T2" fmla="*/ 23 w 24"/>
                <a:gd name="T3" fmla="*/ 0 h 22"/>
                <a:gd name="T4" fmla="*/ 24 w 24"/>
                <a:gd name="T5" fmla="*/ 2 h 22"/>
                <a:gd name="T6" fmla="*/ 24 w 24"/>
                <a:gd name="T7" fmla="*/ 20 h 22"/>
                <a:gd name="T8" fmla="*/ 23 w 24"/>
                <a:gd name="T9" fmla="*/ 22 h 22"/>
                <a:gd name="T10" fmla="*/ 0 w 24"/>
                <a:gd name="T11" fmla="*/ 22 h 22"/>
                <a:gd name="T12" fmla="*/ 0 w 2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5" name="Rectangle 260"/>
            <p:cNvSpPr>
              <a:spLocks noChangeArrowheads="1"/>
            </p:cNvSpPr>
            <p:nvPr/>
          </p:nvSpPr>
          <p:spPr bwMode="auto">
            <a:xfrm>
              <a:off x="9707563" y="3883025"/>
              <a:ext cx="68262" cy="314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6" name="Rectangle 261"/>
            <p:cNvSpPr>
              <a:spLocks noChangeArrowheads="1"/>
            </p:cNvSpPr>
            <p:nvPr/>
          </p:nvSpPr>
          <p:spPr bwMode="auto">
            <a:xfrm>
              <a:off x="8574088" y="3665538"/>
              <a:ext cx="1311275" cy="266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7" name="Rectangle 262"/>
            <p:cNvSpPr>
              <a:spLocks noChangeArrowheads="1"/>
            </p:cNvSpPr>
            <p:nvPr/>
          </p:nvSpPr>
          <p:spPr bwMode="auto">
            <a:xfrm>
              <a:off x="9224963" y="3665538"/>
              <a:ext cx="660400" cy="266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94239" y="4166416"/>
            <a:ext cx="143312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kumimoji="1" lang="zh-CN" altLang="en-US" sz="1600" b="1" spc="1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参赛组别</a:t>
            </a:r>
            <a:endParaRPr kumimoji="1" lang="en-US" altLang="zh-CN" sz="1600" b="1" spc="1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dist">
              <a:lnSpc>
                <a:spcPct val="150000"/>
              </a:lnSpc>
            </a:pPr>
            <a:r>
              <a:rPr kumimoji="1" lang="zh-CN" altLang="en-US" sz="1600" b="1" spc="-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项目负责人</a:t>
            </a:r>
            <a:endParaRPr kumimoji="1" lang="en-US" altLang="zh-CN" sz="1600" b="1" spc="-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dist">
              <a:lnSpc>
                <a:spcPct val="150000"/>
              </a:lnSpc>
            </a:pPr>
            <a:r>
              <a:rPr kumimoji="1" lang="zh-CN" altLang="en-US" sz="1600" b="1" spc="-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电话</a:t>
            </a:r>
            <a:endParaRPr kumimoji="1" lang="en-US" altLang="zh-CN" sz="1600" b="1" spc="-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55775" y="4140957"/>
            <a:ext cx="356346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spc="1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：研究生创意组</a:t>
            </a:r>
            <a:endParaRPr kumimoji="1" lang="en-US" altLang="zh-CN" sz="1600" b="1" spc="1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b="1" spc="1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：孙有壮</a:t>
            </a:r>
            <a:endParaRPr kumimoji="1" lang="en-US" altLang="zh-CN" sz="1600" b="1" spc="1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b="1" spc="1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kumimoji="1" lang="en-US" altLang="zh-CN" sz="1600" b="1" spc="1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13239900032</a:t>
            </a:r>
            <a:endParaRPr kumimoji="1" lang="en-US" altLang="zh-CN" sz="1600" b="1" spc="1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868" y="1548821"/>
            <a:ext cx="1134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40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智探页油</a:t>
            </a:r>
            <a:endParaRPr kumimoji="1" lang="en-US" altLang="zh-CN" sz="40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40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人工</a:t>
            </a:r>
            <a:r>
              <a:rPr kumimoji="1" lang="zh-CN" altLang="en-US" sz="40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智能页岩油勘探开拓者</a:t>
            </a:r>
            <a:endParaRPr kumimoji="1" lang="zh-CN" altLang="en-US" sz="40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80" name="组合 579"/>
          <p:cNvGrpSpPr/>
          <p:nvPr/>
        </p:nvGrpSpPr>
        <p:grpSpPr>
          <a:xfrm flipV="1">
            <a:off x="2361006" y="3274783"/>
            <a:ext cx="7344934" cy="291944"/>
            <a:chOff x="4550332" y="1074761"/>
            <a:chExt cx="3215215" cy="218032"/>
          </a:xfrm>
          <a:solidFill>
            <a:srgbClr val="002180"/>
          </a:solidFill>
        </p:grpSpPr>
        <p:cxnSp>
          <p:nvCxnSpPr>
            <p:cNvPr id="581" name="直接连接符 580"/>
            <p:cNvCxnSpPr/>
            <p:nvPr/>
          </p:nvCxnSpPr>
          <p:spPr>
            <a:xfrm>
              <a:off x="4550332" y="1292793"/>
              <a:ext cx="1166687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581"/>
            <p:cNvCxnSpPr/>
            <p:nvPr/>
          </p:nvCxnSpPr>
          <p:spPr>
            <a:xfrm>
              <a:off x="6598860" y="1292793"/>
              <a:ext cx="1166687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3" name="等腰三角形 582"/>
            <p:cNvSpPr/>
            <p:nvPr/>
          </p:nvSpPr>
          <p:spPr>
            <a:xfrm>
              <a:off x="5901964" y="1074761"/>
              <a:ext cx="468726" cy="215900"/>
            </a:xfrm>
            <a:prstGeom prst="triangl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8365" y="386986"/>
            <a:ext cx="5202203" cy="460948"/>
            <a:chOff x="7035747" y="244405"/>
            <a:chExt cx="5202203" cy="460948"/>
          </a:xfrm>
        </p:grpSpPr>
        <p:sp>
          <p:nvSpPr>
            <p:cNvPr id="2" name="文本框 1"/>
            <p:cNvSpPr txBox="1"/>
            <p:nvPr/>
          </p:nvSpPr>
          <p:spPr>
            <a:xfrm>
              <a:off x="7507660" y="366489"/>
              <a:ext cx="4730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第九届中国国际“互联网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”大学生创新创业大赛</a:t>
              </a:r>
              <a:endParaRPr 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747" y="244405"/>
              <a:ext cx="493874" cy="460948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57" y="5560356"/>
            <a:ext cx="12192000" cy="1304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48" y="336968"/>
            <a:ext cx="2440239" cy="566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68933" y="924222"/>
            <a:ext cx="2920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国家双一流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8"/>
    </mc:Choice>
    <mc:Fallback>
      <p:transition spd="slow" advTm="54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497959" y="1001646"/>
              <a:ext cx="353007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/>
        </p:nvSpPr>
        <p:spPr>
          <a:xfrm>
            <a:off x="-2921" y="1384152"/>
            <a:ext cx="12206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4318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核心优势二：提出了</a:t>
            </a:r>
            <a:r>
              <a:rPr lang="zh-CN" altLang="en-US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双流递归神经网络</a:t>
            </a:r>
            <a:r>
              <a:rPr lang="en-US" altLang="zh-CN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，相较于斯伦贝谢软件中神经网络模块，时间从小时级别缩短至分钟级别。让随钻随测成为可能。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454" y="4834557"/>
            <a:ext cx="708721" cy="982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364" y="5507556"/>
            <a:ext cx="708721" cy="9820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0"/>
            <a:ext cx="12192001" cy="590105"/>
            <a:chOff x="0" y="0"/>
            <a:chExt cx="12192001" cy="59010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5401320" y="464"/>
              <a:ext cx="6340945" cy="589641"/>
              <a:chOff x="4281600" y="464"/>
              <a:chExt cx="7925121" cy="589641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5904213" y="464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技术现状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6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9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8900" y="5449417"/>
            <a:ext cx="4076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传统神经结构复杂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信息传递效率低下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运行时间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箭头: 右 52"/>
          <p:cNvSpPr/>
          <p:nvPr/>
        </p:nvSpPr>
        <p:spPr>
          <a:xfrm>
            <a:off x="3847061" y="3649310"/>
            <a:ext cx="1294457" cy="333966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087403" y="4099565"/>
            <a:ext cx="105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运行速度提升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87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109" y="2907729"/>
            <a:ext cx="3907781" cy="24031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5"/>
          <a:srcRect l="15887" t="7946" r="14188" b="34412"/>
          <a:stretch>
            <a:fillRect/>
          </a:stretch>
        </p:blipFill>
        <p:spPr>
          <a:xfrm>
            <a:off x="5136628" y="2739980"/>
            <a:ext cx="4216015" cy="2481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2" name="矩形 111"/>
          <p:cNvSpPr/>
          <p:nvPr/>
        </p:nvSpPr>
        <p:spPr>
          <a:xfrm>
            <a:off x="1" y="6346454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en-US" altLang="zh-CN" sz="2800" b="1" spc="300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lang="zh-CN" altLang="en-US" sz="2800" b="1" spc="300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小时缩短至</a:t>
            </a:r>
            <a:r>
              <a:rPr lang="en-US" altLang="zh-CN" sz="2800" b="1" spc="300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800" b="1" spc="300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分钟</a:t>
            </a:r>
            <a:r>
              <a:rPr lang="en-US" altLang="zh-CN" sz="2800" b="1" spc="300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——AI</a:t>
            </a:r>
            <a:r>
              <a:rPr lang="zh-CN" altLang="en-US" sz="2800" b="1" spc="300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“找”页岩油更快</a:t>
            </a:r>
            <a:endParaRPr lang="zh-CN" altLang="en-US" sz="2800" b="1" spc="300" dirty="0">
              <a:solidFill>
                <a:srgbClr val="002B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5396931" y="5479737"/>
            <a:ext cx="395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双流递归神经网络模块，运行效率快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运行时间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44"/>
          <p:cNvSpPr/>
          <p:nvPr/>
        </p:nvSpPr>
        <p:spPr>
          <a:xfrm>
            <a:off x="2126851" y="903098"/>
            <a:ext cx="8347903" cy="493326"/>
          </a:xfrm>
          <a:prstGeom prst="roundRect">
            <a:avLst/>
          </a:prstGeom>
          <a:solidFill>
            <a:srgbClr val="3D6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问 题 总 结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</a:t>
            </a:r>
            <a:r>
              <a:rPr lang="zh-CN" altLang="en-US" sz="2600" spc="-3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研 发 历 程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 </a:t>
            </a:r>
            <a:r>
              <a:rPr lang="zh-CN" altLang="en-US" sz="2600" spc="-3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 心 优 势 一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 心 优 势 二</a:t>
            </a:r>
            <a:endParaRPr lang="zh-CN" altLang="en-US" sz="2600" spc="-3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0" name="文本框 90"/>
          <p:cNvSpPr txBox="1"/>
          <p:nvPr/>
        </p:nvSpPr>
        <p:spPr>
          <a:xfrm>
            <a:off x="9413744" y="5897911"/>
            <a:ext cx="2774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发表相关</a:t>
            </a:r>
            <a:r>
              <a:rPr kumimoji="1" lang="zh-CN" altLang="en-US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kumimoji="1" lang="en-US" altLang="zh-CN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篇，专利</a:t>
            </a:r>
            <a:r>
              <a:rPr kumimoji="1" lang="en-US" altLang="zh-CN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项，</a:t>
            </a:r>
            <a:r>
              <a:rPr kumimoji="1" lang="en-US" altLang="zh-CN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项软著</a:t>
            </a:r>
            <a:endParaRPr kumimoji="1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090" y="4043077"/>
            <a:ext cx="2964684" cy="18476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91"/>
    </mc:Choice>
    <mc:Fallback>
      <p:transition spd="slow" advTm="1919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353007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-57494" y="1351493"/>
            <a:ext cx="12206366" cy="1038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4318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月，对</a:t>
            </a: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吉林油田庙</a:t>
            </a:r>
            <a:r>
              <a:rPr lang="en-US" altLang="zh-CN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</a:t>
            </a: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区块气藏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评估，对气藏精准定位</a:t>
            </a: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增产</a:t>
            </a:r>
            <a:r>
              <a:rPr lang="en-US" altLang="zh-CN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135</a:t>
            </a: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万立方米，新增利润</a:t>
            </a:r>
            <a:r>
              <a:rPr lang="en-US" altLang="zh-CN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330</a:t>
            </a: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余万元。</a:t>
            </a:r>
            <a:endParaRPr lang="zh-CN" altLang="en-US" sz="2000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31800" indent="-4318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月，对</a:t>
            </a: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大庆油田合深</a:t>
            </a:r>
            <a:r>
              <a:rPr lang="en-US" altLang="zh-CN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区块油藏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进行油层定位，</a:t>
            </a: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为油田增产</a:t>
            </a:r>
            <a:r>
              <a:rPr lang="en-US" altLang="zh-CN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1700</a:t>
            </a: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吨，新增利润</a:t>
            </a:r>
            <a:r>
              <a:rPr lang="en-US" altLang="zh-CN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410</a:t>
            </a: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余万元。</a:t>
            </a:r>
            <a:endParaRPr lang="zh-CN" altLang="en-US" sz="2000" b="1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23646" y="6346454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对吉林油田和大庆油田页岩油气藏进行精准定位，产生巨大效益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-9890"/>
            <a:ext cx="12192001" cy="590461"/>
            <a:chOff x="0" y="-9890"/>
            <a:chExt cx="12192001" cy="59046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5401320" y="-9890"/>
              <a:ext cx="6340945" cy="589641"/>
              <a:chOff x="4281600" y="-9890"/>
              <a:chExt cx="7925121" cy="589641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493073" y="-989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第三方</a:t>
                </a:r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入侵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矩形: 圆角 44"/>
          <p:cNvSpPr/>
          <p:nvPr/>
        </p:nvSpPr>
        <p:spPr>
          <a:xfrm>
            <a:off x="4699000" y="892810"/>
            <a:ext cx="2308860" cy="493395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第</a:t>
            </a:r>
            <a:r>
              <a:rPr lang="en-US" altLang="zh-CN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三</a:t>
            </a:r>
            <a:r>
              <a:rPr lang="en-US" altLang="zh-CN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方</a:t>
            </a:r>
            <a:r>
              <a:rPr lang="en-US" altLang="zh-CN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入</a:t>
            </a:r>
            <a:r>
              <a:rPr lang="en-US" altLang="zh-CN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侵</a:t>
            </a:r>
            <a:endParaRPr lang="zh-CN" altLang="en-US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2933886" y="2475010"/>
            <a:ext cx="5327393" cy="3732582"/>
            <a:chOff x="4832" y="960"/>
            <a:chExt cx="2659" cy="1863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32" y="960"/>
              <a:ext cx="2659" cy="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36" y="996"/>
              <a:ext cx="2651" cy="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" y="1782"/>
              <a:ext cx="69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6374" y="1505"/>
              <a:ext cx="23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900" b="1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吉林</a:t>
              </a:r>
              <a:r>
                <a:rPr kumimoji="0" lang="zh-CN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油田</a:t>
              </a:r>
              <a:endPara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6677" y="1729"/>
              <a:ext cx="0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6012" y="1824"/>
              <a:ext cx="0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30"/>
            <p:cNvSpPr>
              <a:spLocks noChangeArrowheads="1"/>
            </p:cNvSpPr>
            <p:nvPr/>
          </p:nvSpPr>
          <p:spPr bwMode="auto">
            <a:xfrm>
              <a:off x="6157" y="1824"/>
              <a:ext cx="0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32"/>
            <p:cNvSpPr>
              <a:spLocks noChangeArrowheads="1"/>
            </p:cNvSpPr>
            <p:nvPr/>
          </p:nvSpPr>
          <p:spPr bwMode="auto">
            <a:xfrm>
              <a:off x="5074" y="1435"/>
              <a:ext cx="288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塔里木油田</a:t>
              </a: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6718" y="2017"/>
              <a:ext cx="0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36"/>
            <p:cNvSpPr>
              <a:spLocks noChangeArrowheads="1"/>
            </p:cNvSpPr>
            <p:nvPr/>
          </p:nvSpPr>
          <p:spPr bwMode="auto">
            <a:xfrm>
              <a:off x="6581" y="1186"/>
              <a:ext cx="115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大庆</a:t>
              </a: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37"/>
            <p:cNvSpPr>
              <a:spLocks noChangeArrowheads="1"/>
            </p:cNvSpPr>
            <p:nvPr/>
          </p:nvSpPr>
          <p:spPr bwMode="auto">
            <a:xfrm>
              <a:off x="6726" y="1186"/>
              <a:ext cx="115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油田</a:t>
              </a: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5914" y="2260"/>
              <a:ext cx="288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涪陵页岩气</a:t>
              </a:r>
              <a:endPara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1" name="Picture 4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" y="2127"/>
              <a:ext cx="68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5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" y="2430"/>
              <a:ext cx="69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5" name="直接连接符 54"/>
          <p:cNvCxnSpPr/>
          <p:nvPr/>
        </p:nvCxnSpPr>
        <p:spPr>
          <a:xfrm>
            <a:off x="2790318" y="3638837"/>
            <a:ext cx="1228304" cy="1709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663441" y="3519622"/>
            <a:ext cx="1733392" cy="17642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28577" y="3072062"/>
            <a:ext cx="1689313" cy="2644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557556" y="5254085"/>
            <a:ext cx="2454312" cy="58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kumimoji="0" lang="zh-CN" altLang="en-US" b="1" i="0" u="none" strike="noStrike" kern="0" cap="none" spc="0" normalizeH="0" baseline="-2500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  <a:r>
              <a:rPr kumimoji="0" lang="zh-CN" alt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，解决了复杂岩性储层的有效识别难题。</a:t>
            </a:r>
            <a:endParaRPr kumimoji="0" lang="zh-CN" altLang="en-US" sz="16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032402" y="2999935"/>
            <a:ext cx="1435865" cy="55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智探通软件改进了页岩油气藏勘探方法</a:t>
            </a:r>
            <a:endParaRPr kumimoji="0" lang="zh-CN" altLang="en-US" sz="16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012893" y="5098247"/>
            <a:ext cx="1571419" cy="107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以岩石实验数据为基础，使用</a:t>
            </a:r>
            <a:r>
              <a:rPr kumimoji="0" lang="zh-CN" altLang="en-US" b="1" i="0" u="none" strike="noStrike" kern="0" cap="none" spc="0" normalizeH="0" baseline="-2500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集成学习模型</a:t>
            </a:r>
            <a:r>
              <a:rPr kumimoji="0" lang="zh-CN" alt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，提高了页岩油气勘探评估效率</a:t>
            </a:r>
            <a:endParaRPr kumimoji="0" lang="zh-CN" altLang="en-US" sz="16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300" y="2430848"/>
            <a:ext cx="1387315" cy="1828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38" y="2547137"/>
            <a:ext cx="2187373" cy="2756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54" y="4397439"/>
            <a:ext cx="1421876" cy="1810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3556000" y="1783080"/>
            <a:ext cx="5080000" cy="3291840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针对油气管网面临的第三方入侵风险，本项目研发了基于人工智能的视频监控与异常 </a:t>
            </a:r>
            <a:endParaRPr lang="zh-CN" altLang="en-US" sz="16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检测系统。该系统摒弃了传统的人工巡逻和常规安防系统，转而采用深度学习算法对监控 </a:t>
            </a:r>
            <a:endParaRPr lang="zh-CN" altLang="en-US" sz="16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视频进行高效分析。通过从大量视频中学习并提取关键入侵特征，如人员非法闯入、车辆 </a:t>
            </a:r>
            <a:endParaRPr lang="zh-CN" altLang="en-US" sz="16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异常靠近等，系统能够实时监测并预警潜在的第三方入侵行为。结合运动检测、目标跟踪 </a:t>
            </a:r>
            <a:endParaRPr lang="zh-CN" altLang="en-US" sz="16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和行为识别技术，并且针对于现实中可能出现的环境，比如较暗环境，山地丛林等复杂环 </a:t>
            </a:r>
            <a:endParaRPr lang="zh-CN" altLang="en-US" sz="16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境等都进行了考虑，实现了对油气管网周边环境的全天候、全方位监控，有效提升了管网 </a:t>
            </a:r>
            <a:endParaRPr lang="zh-CN" altLang="en-US" sz="16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的安全防范能力。</a:t>
            </a:r>
            <a:endParaRPr lang="zh-CN" altLang="en-US" sz="16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31"/>
    </mc:Choice>
    <mc:Fallback>
      <p:transition spd="slow" advTm="4083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sp>
        <p:nvSpPr>
          <p:cNvPr id="114" name="圆角矩形 43"/>
          <p:cNvSpPr/>
          <p:nvPr/>
        </p:nvSpPr>
        <p:spPr>
          <a:xfrm>
            <a:off x="3741366" y="1913777"/>
            <a:ext cx="8412322" cy="413439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13" name="圆角矩形 43"/>
          <p:cNvSpPr/>
          <p:nvPr/>
        </p:nvSpPr>
        <p:spPr>
          <a:xfrm>
            <a:off x="9057622" y="2025648"/>
            <a:ext cx="2757265" cy="3699307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lgDashDotDot"/>
          </a:ln>
          <a:effectLst>
            <a:softEdge rad="127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0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latin typeface="+mj-ea"/>
                <a:ea typeface="+mj-ea"/>
                <a:cs typeface="+mn-ea"/>
                <a:sym typeface="+mn-lt"/>
              </a:rPr>
            </a:fld>
            <a:endParaRPr lang="zh-CN" altLang="en-US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5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latin typeface="+mj-ea"/>
                <a:ea typeface="+mj-ea"/>
                <a:cs typeface="+mn-ea"/>
                <a:sym typeface="+mn-lt"/>
              </a:rPr>
            </a:fld>
            <a:endParaRPr lang="zh-CN" altLang="en-US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7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latin typeface="+mj-ea"/>
                <a:ea typeface="+mj-ea"/>
                <a:cs typeface="+mn-ea"/>
                <a:sym typeface="+mn-lt"/>
              </a:rPr>
            </a:fld>
            <a:endParaRPr lang="zh-CN" altLang="en-US" dirty="0"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860469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+mj-ea"/>
                <a:ea typeface="+mj-ea"/>
                <a:cs typeface="+mn-ea"/>
                <a:sym typeface="+mn-lt"/>
              </a:rPr>
            </a:fld>
            <a:endParaRPr lang="zh-CN" altLang="en-US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21" name="矩形: 圆角 44"/>
          <p:cNvSpPr/>
          <p:nvPr/>
        </p:nvSpPr>
        <p:spPr>
          <a:xfrm>
            <a:off x="4419819" y="903097"/>
            <a:ext cx="3685501" cy="493326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检 测 评 价 和 竞 品 分 析</a:t>
            </a:r>
            <a:endParaRPr lang="zh-CN" altLang="en-US" sz="2600" spc="-300" dirty="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-7360" y="6362119"/>
            <a:ext cx="12206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400" b="1" spc="300" dirty="0">
                <a:solidFill>
                  <a:srgbClr val="002180"/>
                </a:solidFill>
                <a:latin typeface="+mj-ea"/>
                <a:ea typeface="+mj-ea"/>
                <a:cs typeface="+mn-ea"/>
                <a:sym typeface="+mn-lt"/>
              </a:rPr>
              <a:t>软件通过专业机构鉴定，找“油”更准，更快，为国家数据安全保驾护航</a:t>
            </a:r>
            <a:endParaRPr lang="zh-CN" altLang="en-US" sz="2400" b="1" spc="300" dirty="0">
              <a:solidFill>
                <a:srgbClr val="002180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138560" y="2408257"/>
          <a:ext cx="7365029" cy="3119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166"/>
                <a:gridCol w="1949399"/>
                <a:gridCol w="2121732"/>
                <a:gridCol w="2121732"/>
              </a:tblGrid>
              <a:tr h="70332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公司</a:t>
                      </a:r>
                      <a:endParaRPr lang="zh-CN" altLang="en-US" sz="18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ea"/>
                          <a:sym typeface="+mn-lt"/>
                        </a:rPr>
                        <a:t>贝克休斯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B9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斯伦贝谢</a:t>
                      </a:r>
                      <a:endParaRPr lang="zh-CN" altLang="en-US" sz="18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B9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智探通软件</a:t>
                      </a:r>
                      <a:endParaRPr lang="zh-CN" altLang="en-US" sz="18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B9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320">
                <a:tc vMerge="1">
                  <a:tcPr anchor="ctr">
                    <a:lnL w="19050" cap="flat" cmpd="sng" algn="ctr">
                      <a:solidFill>
                        <a:srgbClr val="2B9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B9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B9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准确率</a:t>
                      </a:r>
                      <a:endParaRPr lang="zh-CN" altLang="en-US" sz="18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75%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82%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96%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3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时间</a:t>
                      </a:r>
                      <a:endParaRPr lang="zh-CN" altLang="en-US" sz="18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20</a:t>
                      </a: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小时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8</a:t>
                      </a: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小时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32</a:t>
                      </a:r>
                      <a:r>
                        <a:rPr lang="zh-CN" altLang="en-US" sz="16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分钟</a:t>
                      </a:r>
                      <a:endParaRPr lang="en-US" altLang="zh-CN" sz="16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3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软件授权</a:t>
                      </a:r>
                      <a:r>
                        <a:rPr lang="en-US" altLang="zh-CN" sz="18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/</a:t>
                      </a:r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年</a:t>
                      </a:r>
                      <a:endParaRPr lang="zh-CN" altLang="en-US" sz="18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300</a:t>
                      </a: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万元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260</a:t>
                      </a:r>
                      <a:r>
                        <a:rPr lang="zh-CN" altLang="en-US" sz="16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万元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130</a:t>
                      </a:r>
                      <a:r>
                        <a:rPr lang="zh-CN" altLang="en-US" sz="16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万元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1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 rot="21047524">
            <a:off x="10898029" y="3576071"/>
            <a:ext cx="1311469" cy="784928"/>
            <a:chOff x="10167460" y="4932757"/>
            <a:chExt cx="1745131" cy="784928"/>
          </a:xfrm>
        </p:grpSpPr>
        <p:grpSp>
          <p:nvGrpSpPr>
            <p:cNvPr id="6" name="组合 5"/>
            <p:cNvGrpSpPr/>
            <p:nvPr/>
          </p:nvGrpSpPr>
          <p:grpSpPr>
            <a:xfrm>
              <a:off x="10167460" y="4932757"/>
              <a:ext cx="1745131" cy="784928"/>
              <a:chOff x="10167460" y="4932757"/>
              <a:chExt cx="1745131" cy="78492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94175" l="7424" r="95633">
                            <a14:foregroundMark x1="79476" y1="63107" x2="79476" y2="63107"/>
                            <a14:foregroundMark x1="60262" y1="66990" x2="60262" y2="66990"/>
                            <a14:foregroundMark x1="50218" y1="71845" x2="50218" y2="71845"/>
                            <a14:foregroundMark x1="40611" y1="78641" x2="40611" y2="78641"/>
                            <a14:foregroundMark x1="35371" y1="78641" x2="35371" y2="78641"/>
                            <a14:foregroundMark x1="13974" y1="78641" x2="13974" y2="7864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726475">
                <a:off x="10167460" y="4932757"/>
                <a:ext cx="1745131" cy="784928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4485" y="5168707"/>
                <a:ext cx="951080" cy="233749"/>
              </a:xfrm>
              <a:prstGeom prst="rect">
                <a:avLst/>
              </a:prstGeom>
            </p:spPr>
          </p:pic>
        </p:grpSp>
        <p:sp>
          <p:nvSpPr>
            <p:cNvPr id="7" name="文本框 6"/>
            <p:cNvSpPr txBox="1"/>
            <p:nvPr/>
          </p:nvSpPr>
          <p:spPr>
            <a:xfrm>
              <a:off x="10404009" y="5099234"/>
              <a:ext cx="12881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  <a:cs typeface="+mn-ea"/>
                  <a:sym typeface="+mn-lt"/>
                </a:rPr>
                <a:t>定位准</a:t>
              </a:r>
              <a:endParaRPr lang="zh-CN" altLang="en-US" sz="1800" b="1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21094541">
            <a:off x="10910781" y="4211196"/>
            <a:ext cx="1346254" cy="784928"/>
            <a:chOff x="10167460" y="4932757"/>
            <a:chExt cx="1745131" cy="784928"/>
          </a:xfrm>
        </p:grpSpPr>
        <p:grpSp>
          <p:nvGrpSpPr>
            <p:cNvPr id="12" name="组合 11"/>
            <p:cNvGrpSpPr/>
            <p:nvPr/>
          </p:nvGrpSpPr>
          <p:grpSpPr>
            <a:xfrm>
              <a:off x="10167460" y="4932757"/>
              <a:ext cx="1745131" cy="784928"/>
              <a:chOff x="10167460" y="4932757"/>
              <a:chExt cx="1745131" cy="784928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94175" l="7424" r="95633">
                            <a14:foregroundMark x1="79476" y1="63107" x2="79476" y2="63107"/>
                            <a14:foregroundMark x1="60262" y1="66990" x2="60262" y2="66990"/>
                            <a14:foregroundMark x1="50218" y1="71845" x2="50218" y2="71845"/>
                            <a14:foregroundMark x1="40611" y1="78641" x2="40611" y2="78641"/>
                            <a14:foregroundMark x1="35371" y1="78641" x2="35371" y2="78641"/>
                            <a14:foregroundMark x1="13974" y1="78641" x2="13974" y2="7864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726475">
                <a:off x="10167460" y="4932757"/>
                <a:ext cx="1745131" cy="784928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4485" y="5168707"/>
                <a:ext cx="951080" cy="233749"/>
              </a:xfrm>
              <a:prstGeom prst="rect">
                <a:avLst/>
              </a:prstGeom>
            </p:spPr>
          </p:pic>
        </p:grpSp>
        <p:sp>
          <p:nvSpPr>
            <p:cNvPr id="13" name="文本框 12"/>
            <p:cNvSpPr txBox="1"/>
            <p:nvPr/>
          </p:nvSpPr>
          <p:spPr>
            <a:xfrm>
              <a:off x="10404009" y="5099236"/>
              <a:ext cx="12881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latin typeface="+mj-ea"/>
                  <a:ea typeface="+mj-ea"/>
                  <a:cs typeface="+mn-ea"/>
                  <a:sym typeface="+mn-lt"/>
                </a:rPr>
                <a:t>速度快</a:t>
              </a:r>
              <a:endParaRPr lang="zh-CN" altLang="en-US" sz="1800" b="1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21182309">
            <a:off x="10885828" y="4822261"/>
            <a:ext cx="1378747" cy="784928"/>
            <a:chOff x="10167460" y="4932757"/>
            <a:chExt cx="1745131" cy="7849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0167460" y="4932757"/>
              <a:ext cx="1745131" cy="784928"/>
              <a:chOff x="10167460" y="4932757"/>
              <a:chExt cx="1745131" cy="784928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94175" l="7424" r="95633">
                            <a14:foregroundMark x1="79476" y1="63107" x2="79476" y2="63107"/>
                            <a14:foregroundMark x1="60262" y1="66990" x2="60262" y2="66990"/>
                            <a14:foregroundMark x1="50218" y1="71845" x2="50218" y2="71845"/>
                            <a14:foregroundMark x1="40611" y1="78641" x2="40611" y2="78641"/>
                            <a14:foregroundMark x1="35371" y1="78641" x2="35371" y2="78641"/>
                            <a14:foregroundMark x1="13974" y1="78641" x2="13974" y2="7864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726475">
                <a:off x="10167460" y="4932757"/>
                <a:ext cx="1745131" cy="784928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4485" y="5168707"/>
                <a:ext cx="951080" cy="233749"/>
              </a:xfrm>
              <a:prstGeom prst="rect">
                <a:avLst/>
              </a:prstGeom>
            </p:spPr>
          </p:pic>
        </p:grpSp>
        <p:sp>
          <p:nvSpPr>
            <p:cNvPr id="18" name="文本框 17"/>
            <p:cNvSpPr txBox="1"/>
            <p:nvPr/>
          </p:nvSpPr>
          <p:spPr>
            <a:xfrm>
              <a:off x="10404009" y="5099234"/>
              <a:ext cx="12881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  <a:cs typeface="+mn-ea"/>
                  <a:sym typeface="+mn-lt"/>
                </a:rPr>
                <a:t>价格低</a:t>
              </a:r>
              <a:endParaRPr lang="zh-CN" altLang="en-US" sz="1800" b="1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-9070"/>
            <a:ext cx="12192001" cy="589641"/>
            <a:chOff x="0" y="-9070"/>
            <a:chExt cx="12192001" cy="589641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ea"/>
                <a:ea typeface="+mj-ea"/>
                <a:cs typeface="+mn-ea"/>
                <a:sym typeface="+mn-lt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5401320" y="-9070"/>
              <a:ext cx="6340945" cy="589641"/>
              <a:chOff x="4281600" y="-9070"/>
              <a:chExt cx="7925121" cy="589641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7415313" y="-907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36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+mj-ea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37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+mj-ea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38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+mj-ea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39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+mj-ea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40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+mj-ea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+mj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 rot="10800000" flipV="1">
            <a:off x="9530702" y="2249143"/>
            <a:ext cx="1761326" cy="217518"/>
            <a:chOff x="4550332" y="1074761"/>
            <a:chExt cx="3215215" cy="218032"/>
          </a:xfrm>
          <a:solidFill>
            <a:srgbClr val="002180"/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4550332" y="1292793"/>
              <a:ext cx="1166687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6598860" y="1292793"/>
              <a:ext cx="1166687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等腰三角形 68"/>
            <p:cNvSpPr/>
            <p:nvPr/>
          </p:nvSpPr>
          <p:spPr>
            <a:xfrm>
              <a:off x="5901964" y="1074761"/>
              <a:ext cx="468726" cy="215900"/>
            </a:xfrm>
            <a:prstGeom prst="triangl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05" y="2947911"/>
            <a:ext cx="1268727" cy="808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419" y="2947911"/>
            <a:ext cx="1282003" cy="808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380" y="2749654"/>
            <a:ext cx="1564748" cy="1018391"/>
          </a:xfrm>
          <a:prstGeom prst="rect">
            <a:avLst/>
          </a:prstGeom>
        </p:spPr>
      </p:pic>
      <p:sp>
        <p:nvSpPr>
          <p:cNvPr id="3" name="圆角矩形 43"/>
          <p:cNvSpPr/>
          <p:nvPr/>
        </p:nvSpPr>
        <p:spPr>
          <a:xfrm>
            <a:off x="273113" y="1863554"/>
            <a:ext cx="3382365" cy="42100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36853" y="1863554"/>
            <a:ext cx="3504513" cy="83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buClr>
                <a:srgbClr val="000000"/>
              </a:buClr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产品通过</a:t>
            </a:r>
            <a:r>
              <a:rPr lang="zh-CN" altLang="en-US" sz="2400" b="1" dirty="0">
                <a:solidFill>
                  <a:srgbClr val="0F5AD5"/>
                </a:solidFill>
                <a:latin typeface="+mj-ea"/>
                <a:ea typeface="+mj-ea"/>
                <a:cs typeface="+mn-ea"/>
                <a:sym typeface="+mn-lt"/>
              </a:rPr>
              <a:t>专业软件检测</a:t>
            </a:r>
            <a:r>
              <a:rPr lang="zh-CN" altLang="en-US" sz="1800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的第三方检测</a:t>
            </a:r>
            <a:endParaRPr lang="zh-CN" altLang="en-US" sz="1800" dirty="0">
              <a:solidFill>
                <a:srgbClr val="000000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5593564" y="5680342"/>
            <a:ext cx="7874275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zh-CN" altLang="en-US" sz="1400" b="1" dirty="0">
                <a:solidFill>
                  <a:srgbClr val="000000"/>
                </a:solidFill>
                <a:latin typeface="+mj-ea"/>
                <a:ea typeface="+mj-ea"/>
                <a:cs typeface="+mn-ea"/>
                <a:sym typeface="+mn-lt"/>
              </a:rPr>
              <a:t>油田数据属于国家机密数据，使用国产软件可以保障</a:t>
            </a:r>
            <a:r>
              <a:rPr lang="zh-CN" altLang="en-US" sz="1800" b="1" dirty="0">
                <a:solidFill>
                  <a:srgbClr val="0F5AD5"/>
                </a:solidFill>
                <a:latin typeface="+mj-ea"/>
                <a:ea typeface="+mj-ea"/>
                <a:cs typeface="+mn-ea"/>
                <a:sym typeface="+mn-lt"/>
              </a:rPr>
              <a:t>数据安全</a:t>
            </a:r>
            <a:endParaRPr lang="zh-CN" altLang="en-US" sz="1200" b="1" dirty="0">
              <a:solidFill>
                <a:srgbClr val="0F5AD5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486" y="2726641"/>
            <a:ext cx="2251258" cy="3200174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30623" y="5569312"/>
            <a:ext cx="2445094" cy="40734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latin typeface="+mj-ea"/>
                <a:ea typeface="+mj-ea"/>
                <a:cs typeface="+mn-ea"/>
                <a:sym typeface="+mn-lt"/>
              </a:rPr>
              <a:t>已通过专业软件测试报告</a:t>
            </a:r>
            <a:endParaRPr lang="zh-CN" altLang="en-US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014949" y="6055323"/>
            <a:ext cx="3885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数据来源：石油信息网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1"/>
    </mc:Choice>
    <mc:Fallback>
      <p:transition spd="slow" advTm="667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sp>
        <p:nvSpPr>
          <p:cNvPr id="50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7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47841" y="913800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860469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-7360" y="6329461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得到了油田研究院院长等领导的高度评价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-9070"/>
            <a:ext cx="12192001" cy="589641"/>
            <a:chOff x="0" y="-9070"/>
            <a:chExt cx="12192001" cy="589641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5401320" y="-9070"/>
              <a:ext cx="6340945" cy="589641"/>
              <a:chOff x="4281600" y="-9070"/>
              <a:chExt cx="7925121" cy="589641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7415313" y="-907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733616" y="4911283"/>
            <a:ext cx="4275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对勘探开发研究院外协项目中探明大规模油藏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得到窦书记评价：软件可以高效定位油藏，有着较好推广价值。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9321" y="4270731"/>
            <a:ext cx="401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中石油勘探开发研究院院长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b="1" i="0" dirty="0">
                <a:solidFill>
                  <a:srgbClr val="0F5AD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教授级高级工程师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8"/>
          <a:stretch>
            <a:fillRect/>
          </a:stretch>
        </p:blipFill>
        <p:spPr>
          <a:xfrm>
            <a:off x="6377326" y="1441714"/>
            <a:ext cx="1944988" cy="23338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文本框 10"/>
          <p:cNvSpPr txBox="1"/>
          <p:nvPr/>
        </p:nvSpPr>
        <p:spPr>
          <a:xfrm>
            <a:off x="6500229" y="3866142"/>
            <a:ext cx="339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李勇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60354" y="4884007"/>
            <a:ext cx="4460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对中国石油天然气公司塔里木油田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口井进行成功测试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得到李书记评价：此平台有效解释测井信号，大大储层评价效率。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59191" y="1273641"/>
            <a:ext cx="4048806" cy="0"/>
          </a:xfrm>
          <a:prstGeom prst="line">
            <a:avLst/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2901" y="6291998"/>
            <a:ext cx="4048806" cy="0"/>
          </a:xfrm>
          <a:prstGeom prst="line">
            <a:avLst/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4712169" y="1279150"/>
            <a:ext cx="1002772" cy="2501900"/>
          </a:xfrm>
          <a:prstGeom prst="line">
            <a:avLst/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4701707" y="3782254"/>
            <a:ext cx="1013234" cy="2501900"/>
          </a:xfrm>
          <a:prstGeom prst="line">
            <a:avLst/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6517978" y="1273641"/>
            <a:ext cx="4048806" cy="0"/>
          </a:xfrm>
          <a:prstGeom prst="line">
            <a:avLst/>
          </a:prstGeom>
          <a:ln w="1905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517978" y="6284154"/>
            <a:ext cx="4048806" cy="0"/>
          </a:xfrm>
          <a:prstGeom prst="line">
            <a:avLst/>
          </a:prstGeom>
          <a:ln w="1905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10566784" y="1273641"/>
            <a:ext cx="1002772" cy="2501900"/>
          </a:xfrm>
          <a:prstGeom prst="line">
            <a:avLst/>
          </a:prstGeom>
          <a:ln w="1905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10580031" y="3775541"/>
            <a:ext cx="989525" cy="2508613"/>
          </a:xfrm>
          <a:prstGeom prst="line">
            <a:avLst/>
          </a:prstGeom>
          <a:ln w="1905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: 圆角 44"/>
          <p:cNvSpPr/>
          <p:nvPr/>
        </p:nvSpPr>
        <p:spPr>
          <a:xfrm>
            <a:off x="4928580" y="643189"/>
            <a:ext cx="2328646" cy="493326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专 家 评 价</a:t>
            </a:r>
            <a:endParaRPr lang="zh-CN" altLang="en-US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5"/>
          <a:stretch>
            <a:fillRect/>
          </a:stretch>
        </p:blipFill>
        <p:spPr bwMode="auto">
          <a:xfrm>
            <a:off x="669321" y="1441714"/>
            <a:ext cx="1919444" cy="22220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" name="文本框 48"/>
          <p:cNvSpPr txBox="1"/>
          <p:nvPr/>
        </p:nvSpPr>
        <p:spPr>
          <a:xfrm>
            <a:off x="659191" y="3828680"/>
            <a:ext cx="6106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窦立荣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500229" y="4330066"/>
            <a:ext cx="6106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中石油塔里木油田研究院院长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党委副书记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99" y="1348761"/>
            <a:ext cx="1685055" cy="2471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08" y="1364037"/>
            <a:ext cx="1678875" cy="2368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3118485" y="1633855"/>
            <a:ext cx="5833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  <a:highlight>
                  <a:srgbClr val="FFFF00"/>
                </a:highlight>
              </a:rPr>
              <a:t>创新点（随机森林算法）</a:t>
            </a:r>
            <a:endParaRPr lang="zh-CN" altLang="en-US" sz="36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1"/>
    </mc:Choice>
    <mc:Fallback>
      <p:transition spd="slow" advTm="359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圆角矩形 43"/>
          <p:cNvSpPr/>
          <p:nvPr/>
        </p:nvSpPr>
        <p:spPr>
          <a:xfrm>
            <a:off x="56908" y="1485973"/>
            <a:ext cx="12096237" cy="4697943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灯片编号占位符 57"/>
          <p:cNvSpPr txBox="1"/>
          <p:nvPr/>
        </p:nvSpPr>
        <p:spPr>
          <a:xfrm>
            <a:off x="7402715" y="44041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灯片编号占位符 57"/>
          <p:cNvSpPr txBox="1"/>
          <p:nvPr/>
        </p:nvSpPr>
        <p:spPr>
          <a:xfrm>
            <a:off x="7402715" y="44041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7" name="灯片编号占位符 57"/>
          <p:cNvSpPr txBox="1"/>
          <p:nvPr/>
        </p:nvSpPr>
        <p:spPr>
          <a:xfrm>
            <a:off x="7402715" y="44041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860469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矩形: 圆角 44"/>
          <p:cNvSpPr/>
          <p:nvPr/>
        </p:nvSpPr>
        <p:spPr>
          <a:xfrm>
            <a:off x="4510417" y="819635"/>
            <a:ext cx="3250529" cy="493326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交 叉 学 科 学 生 团 队</a:t>
            </a:r>
            <a:endParaRPr lang="zh-CN" altLang="en-US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-7360" y="6329461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交叉学科的学生团队</a:t>
            </a:r>
            <a:endParaRPr lang="zh-CN" altLang="en-US" sz="2800" b="1" spc="3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-9070"/>
            <a:ext cx="12192001" cy="589641"/>
            <a:chOff x="0" y="-9070"/>
            <a:chExt cx="12192001" cy="589641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5401320" y="-9070"/>
              <a:ext cx="6340945" cy="589641"/>
              <a:chOff x="4281600" y="-9070"/>
              <a:chExt cx="7925121" cy="589641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9003195" y="-907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4" name="矩形: 圆角 183"/>
          <p:cNvSpPr/>
          <p:nvPr/>
        </p:nvSpPr>
        <p:spPr>
          <a:xfrm>
            <a:off x="3529395" y="1660684"/>
            <a:ext cx="3885276" cy="21567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rgbClr val="000F4C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Rectangle 45"/>
          <p:cNvSpPr>
            <a:spLocks noChangeArrowheads="1"/>
          </p:cNvSpPr>
          <p:nvPr/>
        </p:nvSpPr>
        <p:spPr bwMode="auto">
          <a:xfrm>
            <a:off x="4946438" y="1706952"/>
            <a:ext cx="2378489" cy="28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</a:pPr>
            <a:r>
              <a:rPr lang="zh-CN" altLang="en-US" sz="1400" b="1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技术总监</a:t>
            </a:r>
            <a:endParaRPr lang="zh-CN" altLang="en-US" sz="1400" b="1" dirty="0">
              <a:solidFill>
                <a:srgbClr val="002B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负责软件设计和维护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石油工程专业学士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计算机科学与技术专业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硕士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参加中石油、中石化项目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以第一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通讯发表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SCI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论文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篇，中文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篇，申请专利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项，软著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在青岛软件工业园实习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矩形: 圆角 183"/>
          <p:cNvSpPr/>
          <p:nvPr/>
        </p:nvSpPr>
        <p:spPr>
          <a:xfrm>
            <a:off x="3537284" y="3934836"/>
            <a:ext cx="3869351" cy="21567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rgbClr val="000F4C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Rectangle 45"/>
          <p:cNvSpPr>
            <a:spLocks noChangeArrowheads="1"/>
          </p:cNvSpPr>
          <p:nvPr/>
        </p:nvSpPr>
        <p:spPr bwMode="auto">
          <a:xfrm>
            <a:off x="5038473" y="4098908"/>
            <a:ext cx="2304130" cy="176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</a:pPr>
            <a:r>
              <a:rPr lang="zh-CN" altLang="en-US" sz="1400" b="1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市场总监</a:t>
            </a:r>
            <a:endParaRPr lang="en-US" altLang="zh-CN" sz="1400" b="1" dirty="0">
              <a:solidFill>
                <a:srgbClr val="002B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负责软件市场开拓和营销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地球物理专业博士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发表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SCI4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篇，地球物理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TOP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期刊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篇。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获全国“全国大学生市场调研大赛”三等奖，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“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大学学生记者峰会”征文三等奖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61" y="1820758"/>
            <a:ext cx="1240189" cy="1756353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532189" y="3849199"/>
            <a:ext cx="1903167" cy="427897"/>
          </a:xfrm>
          <a:prstGeom prst="rect">
            <a:avLst/>
          </a:prstGeom>
          <a:solidFill>
            <a:srgbClr val="000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孙有壮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9" y="1517726"/>
            <a:ext cx="1906667" cy="2311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1" name="文本框 80"/>
          <p:cNvSpPr txBox="1"/>
          <p:nvPr/>
        </p:nvSpPr>
        <p:spPr>
          <a:xfrm>
            <a:off x="-64643" y="4277096"/>
            <a:ext cx="3151070" cy="187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</a:pPr>
            <a:r>
              <a:rPr lang="zh-CN" altLang="en-US" sz="1600" b="1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创始人</a:t>
            </a:r>
            <a:endParaRPr lang="en-US" altLang="zh-CN" sz="1600" b="1" dirty="0">
              <a:solidFill>
                <a:srgbClr val="002B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负责公司整体运营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石油工程专业学士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地球物理专业硕士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参加中石油、中石化项目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以第一作者发表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论文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篇，中文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篇，申请软著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在胜利油田物探研究院实习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1" name="矩形: 圆角 183"/>
          <p:cNvSpPr/>
          <p:nvPr/>
        </p:nvSpPr>
        <p:spPr>
          <a:xfrm>
            <a:off x="8067891" y="3917990"/>
            <a:ext cx="3869351" cy="21655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rgbClr val="000F4C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3" name="Rectangle 45"/>
          <p:cNvSpPr>
            <a:spLocks noChangeArrowheads="1"/>
          </p:cNvSpPr>
          <p:nvPr/>
        </p:nvSpPr>
        <p:spPr bwMode="auto">
          <a:xfrm>
            <a:off x="9518171" y="4117235"/>
            <a:ext cx="2137039" cy="157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</a:pPr>
            <a:r>
              <a:rPr lang="zh-CN" altLang="en-US" sz="1400" b="1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财务总监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负责财务预算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会计专业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学士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全国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mpacc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案例大赛等国赛奖项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项，省赛若干项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一篇</a:t>
            </a:r>
            <a:r>
              <a:rPr lang="en-US" altLang="zh-CN" sz="1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sci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一区期刊在投，一篇中文核刊在投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2" b="42863" l="51716" r="683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635" t="3644" r="29552" b="52779"/>
          <a:stretch>
            <a:fillRect/>
          </a:stretch>
        </p:blipFill>
        <p:spPr>
          <a:xfrm>
            <a:off x="116972" y="6327302"/>
            <a:ext cx="465531" cy="477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pic>
        <p:nvPicPr>
          <p:cNvPr id="9" name="图片 8" descr="150x20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53787" y="4152375"/>
            <a:ext cx="1291617" cy="1725756"/>
          </a:xfrm>
          <a:prstGeom prst="rect">
            <a:avLst/>
          </a:prstGeom>
        </p:spPr>
      </p:pic>
      <p:sp>
        <p:nvSpPr>
          <p:cNvPr id="11" name="矩形: 圆角 183"/>
          <p:cNvSpPr/>
          <p:nvPr/>
        </p:nvSpPr>
        <p:spPr>
          <a:xfrm>
            <a:off x="8067892" y="1661450"/>
            <a:ext cx="3869351" cy="21547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rgbClr val="000F4C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Rectangle 45"/>
          <p:cNvSpPr>
            <a:spLocks noChangeArrowheads="1"/>
          </p:cNvSpPr>
          <p:nvPr/>
        </p:nvSpPr>
        <p:spPr bwMode="auto">
          <a:xfrm>
            <a:off x="9423681" y="1752641"/>
            <a:ext cx="2487405" cy="182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</a:pPr>
            <a:r>
              <a:rPr lang="zh-CN" altLang="en-US" sz="1400" b="1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生产总监</a:t>
            </a:r>
            <a:endParaRPr lang="en-US" altLang="zh-CN" sz="1400" b="1" dirty="0">
              <a:solidFill>
                <a:srgbClr val="002B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负责软件生产与配装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地球物理专业博士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；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以第一作者发表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一篇，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三篇，以第二作者发表核心论文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篇。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曾任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AAPG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学生分会主席、班长、团支书、学生会部长等职务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参加中石油、中石化项目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095532" y="1649051"/>
            <a:ext cx="441752" cy="2156772"/>
          </a:xfrm>
          <a:prstGeom prst="rect">
            <a:avLst/>
          </a:prstGeom>
          <a:solidFill>
            <a:srgbClr val="000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张永安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30573" y="1661043"/>
            <a:ext cx="441752" cy="2156772"/>
          </a:xfrm>
          <a:prstGeom prst="rect">
            <a:avLst/>
          </a:prstGeom>
          <a:solidFill>
            <a:srgbClr val="000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刘震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627115" y="3904604"/>
            <a:ext cx="448235" cy="2156772"/>
          </a:xfrm>
          <a:prstGeom prst="rect">
            <a:avLst/>
          </a:prstGeom>
          <a:solidFill>
            <a:srgbClr val="000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郭凤莲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85157" y="3921501"/>
            <a:ext cx="441752" cy="2156772"/>
          </a:xfrm>
          <a:prstGeom prst="rect">
            <a:avLst/>
          </a:prstGeom>
          <a:solidFill>
            <a:srgbClr val="000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李念琪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244" y="6334780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交叉学科的学生团队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97902" l="0" r="98058">
                        <a14:foregroundMark x1="33981" y1="79720" x2="0" y2="93706"/>
                        <a14:foregroundMark x1="44660" y1="77622" x2="81553" y2="94406"/>
                        <a14:foregroundMark x1="81553" y1="94406" x2="84466" y2="95105"/>
                        <a14:foregroundMark x1="72816" y1="76224" x2="99029" y2="84615"/>
                        <a14:foregroundMark x1="21359" y1="94406" x2="94175" y2="92308"/>
                        <a14:foregroundMark x1="7767" y1="99301" x2="98058" y2="97902"/>
                        <a14:foregroundMark x1="98058" y1="97902" x2="98058" y2="97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33122" y="4058871"/>
            <a:ext cx="1310376" cy="1819260"/>
          </a:xfrm>
          <a:prstGeom prst="rect">
            <a:avLst/>
          </a:prstGeom>
          <a:noFill/>
        </p:spPr>
      </p:pic>
      <p:sp>
        <p:nvSpPr>
          <p:cNvPr id="7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7" name="图片 46"/>
          <p:cNvPicPr/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36" b="99359" l="231" r="98614">
                        <a14:foregroundMark x1="64434" y1="74519" x2="99307" y2="93590"/>
                        <a14:foregroundMark x1="73903" y1="70192" x2="97460" y2="84455"/>
                        <a14:foregroundMark x1="54042" y1="76603" x2="70901" y2="99359"/>
                        <a14:foregroundMark x1="38799" y1="79487" x2="29561" y2="96474"/>
                        <a14:foregroundMark x1="31409" y1="75160" x2="16166" y2="98558"/>
                        <a14:foregroundMark x1="21940" y1="71635" x2="1155" y2="85897"/>
                        <a14:foregroundMark x1="25635" y1="65865" x2="58661" y2="98558"/>
                        <a14:foregroundMark x1="40878" y1="80929" x2="88915" y2="87179"/>
                        <a14:foregroundMark x1="75751" y1="90064" x2="85219" y2="99359"/>
                        <a14:foregroundMark x1="5774" y1="91506" x2="61663" y2="99359"/>
                        <a14:foregroundMark x1="6928" y1="95032" x2="231" y2="94391"/>
                        <a14:backgroundMark x1="10624" y1="23237" x2="16166" y2="43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38" y="1802370"/>
            <a:ext cx="1286685" cy="1791743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94"/>
    </mc:Choice>
    <mc:Fallback>
      <p:transition spd="slow" advTm="128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sp>
        <p:nvSpPr>
          <p:cNvPr id="112" name="圆角矩形 43"/>
          <p:cNvSpPr/>
          <p:nvPr/>
        </p:nvSpPr>
        <p:spPr>
          <a:xfrm>
            <a:off x="116972" y="1657184"/>
            <a:ext cx="11913414" cy="406769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: 圆角 183"/>
          <p:cNvSpPr/>
          <p:nvPr/>
        </p:nvSpPr>
        <p:spPr>
          <a:xfrm>
            <a:off x="6346160" y="3601544"/>
            <a:ext cx="5586399" cy="19847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rgbClr val="000F4C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: 圆角 183"/>
          <p:cNvSpPr/>
          <p:nvPr/>
        </p:nvSpPr>
        <p:spPr>
          <a:xfrm>
            <a:off x="948253" y="3590514"/>
            <a:ext cx="5297392" cy="19894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rgbClr val="000F4C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7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36549" y="103289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860469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1" name="矩形: 圆角 44"/>
          <p:cNvSpPr/>
          <p:nvPr/>
        </p:nvSpPr>
        <p:spPr>
          <a:xfrm>
            <a:off x="4577028" y="787172"/>
            <a:ext cx="3230154" cy="493326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交 叉 学 科 专 家 团 队</a:t>
            </a:r>
            <a:endParaRPr lang="zh-CN" altLang="en-US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-7360" y="6329461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交叉学科的专家团队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0633" y="-9070"/>
            <a:ext cx="12202280" cy="589641"/>
            <a:chOff x="0" y="-9070"/>
            <a:chExt cx="12202280" cy="589641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10632" y="-2034"/>
              <a:ext cx="12191648" cy="580571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5401320" y="-9070"/>
              <a:ext cx="6340945" cy="589641"/>
              <a:chOff x="4281600" y="-9070"/>
              <a:chExt cx="7925120" cy="589641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9003195" y="-9070"/>
                <a:ext cx="1584177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标题 4"/>
              <p:cNvSpPr txBox="1"/>
              <p:nvPr/>
            </p:nvSpPr>
            <p:spPr>
              <a:xfrm>
                <a:off x="10622545" y="105730"/>
                <a:ext cx="1584175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00" name="矩形: 圆角 183"/>
          <p:cNvSpPr/>
          <p:nvPr/>
        </p:nvSpPr>
        <p:spPr>
          <a:xfrm>
            <a:off x="210578" y="2198101"/>
            <a:ext cx="579191" cy="3239073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rgbClr val="000F4C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3200" kern="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专家顾问团队</a:t>
            </a:r>
            <a:endParaRPr lang="zh-CN" altLang="en-US" sz="3200" kern="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: 圆角 183"/>
          <p:cNvSpPr/>
          <p:nvPr/>
        </p:nvSpPr>
        <p:spPr>
          <a:xfrm>
            <a:off x="948252" y="1879690"/>
            <a:ext cx="5317533" cy="16348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rgbClr val="000F4C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: 圆角 183"/>
          <p:cNvSpPr/>
          <p:nvPr/>
        </p:nvSpPr>
        <p:spPr>
          <a:xfrm>
            <a:off x="6346161" y="1870546"/>
            <a:ext cx="5586399" cy="16717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rgbClr val="000F4C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圆角矩形 70"/>
          <p:cNvSpPr/>
          <p:nvPr/>
        </p:nvSpPr>
        <p:spPr>
          <a:xfrm>
            <a:off x="6485295" y="2574245"/>
            <a:ext cx="342000" cy="1976206"/>
          </a:xfrm>
          <a:prstGeom prst="round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 anchorCtr="0">
            <a:noAutofit/>
          </a:bodyPr>
          <a:lstStyle/>
          <a:p>
            <a:pPr lvl="0" algn="ctr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龚安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99041" y="1948395"/>
            <a:ext cx="3174061" cy="120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</a:pPr>
            <a:r>
              <a:rPr lang="zh-CN" altLang="en-US" sz="1600" b="1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石油领域指导专家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中国石油勘探开发研究院院长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年第二十九届孙越崎能源科学技术奖获得者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36717" y="1866056"/>
            <a:ext cx="574145" cy="1621737"/>
          </a:xfrm>
          <a:prstGeom prst="rect">
            <a:avLst/>
          </a:prstGeom>
          <a:solidFill>
            <a:srgbClr val="000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马新华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367143" y="3612576"/>
            <a:ext cx="574145" cy="1982246"/>
            <a:chOff x="5184512" y="2816749"/>
            <a:chExt cx="574145" cy="1991146"/>
          </a:xfrm>
        </p:grpSpPr>
        <p:sp>
          <p:nvSpPr>
            <p:cNvPr id="16" name="矩形 15"/>
            <p:cNvSpPr/>
            <p:nvPr/>
          </p:nvSpPr>
          <p:spPr>
            <a:xfrm>
              <a:off x="5184512" y="2816749"/>
              <a:ext cx="574145" cy="1976206"/>
            </a:xfrm>
            <a:prstGeom prst="rect">
              <a:avLst/>
            </a:prstGeom>
            <a:solidFill>
              <a:srgbClr val="000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70"/>
            <p:cNvSpPr/>
            <p:nvPr/>
          </p:nvSpPr>
          <p:spPr>
            <a:xfrm>
              <a:off x="5276879" y="2831689"/>
              <a:ext cx="342000" cy="1976206"/>
            </a:xfrm>
            <a:prstGeom prst="roundRect">
              <a:avLst/>
            </a:prstGeom>
            <a:noFill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wrap="square" anchor="ctr" anchorCtr="0">
              <a:noAutofit/>
            </a:bodyPr>
            <a:lstStyle/>
            <a:p>
              <a:pPr lvl="0" algn="ctr"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王力哲</a:t>
              </a:r>
              <a:endPara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Picture 2" descr="马新华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1" b="97762" l="1493" r="94403">
                        <a14:foregroundMark x1="13806" y1="67273" x2="39366" y2="93986"/>
                        <a14:foregroundMark x1="23507" y1="66853" x2="82463" y2="91748"/>
                        <a14:foregroundMark x1="82463" y1="91748" x2="76306" y2="66573"/>
                        <a14:foregroundMark x1="76306" y1="66573" x2="72388" y2="65175"/>
                        <a14:foregroundMark x1="94403" y1="70629" x2="94403" y2="97343"/>
                        <a14:foregroundMark x1="77425" y1="87133" x2="69403" y2="84196"/>
                        <a14:foregroundMark x1="8209" y1="74406" x2="18470" y2="91049"/>
                        <a14:foregroundMark x1="12127" y1="73566" x2="16231" y2="93147"/>
                        <a14:foregroundMark x1="9328" y1="77063" x2="8769" y2="92727"/>
                        <a14:foregroundMark x1="2052" y1="79161" x2="4291" y2="90629"/>
                        <a14:foregroundMark x1="1493" y1="76503" x2="3731" y2="97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345" y="1902730"/>
            <a:ext cx="1371158" cy="1611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8" descr="张赫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41" b="97541" l="3333" r="90000">
                        <a14:foregroundMark x1="37619" y1="9836" x2="45714" y2="11148"/>
                        <a14:foregroundMark x1="44524" y1="11475" x2="54286" y2="38033"/>
                        <a14:foregroundMark x1="42857" y1="30984" x2="67143" y2="59180"/>
                        <a14:foregroundMark x1="65000" y1="46721" x2="75714" y2="74918"/>
                        <a14:foregroundMark x1="48571" y1="39672" x2="60952" y2="61311"/>
                        <a14:foregroundMark x1="49524" y1="40164" x2="63810" y2="63115"/>
                        <a14:foregroundMark x1="37619" y1="52459" x2="42381" y2="73607"/>
                        <a14:foregroundMark x1="24048" y1="61803" x2="30952" y2="80656"/>
                        <a14:foregroundMark x1="24762" y1="67869" x2="27619" y2="83443"/>
                        <a14:foregroundMark x1="20714" y1="57377" x2="22857" y2="67869"/>
                        <a14:foregroundMark x1="21905" y1="55246" x2="35476" y2="68361"/>
                        <a14:foregroundMark x1="50238" y1="47213" x2="50238" y2="47213"/>
                        <a14:foregroundMark x1="56429" y1="41967" x2="67143" y2="49508"/>
                        <a14:foregroundMark x1="68810" y1="51148" x2="68810" y2="51148"/>
                        <a14:foregroundMark x1="70000" y1="43770" x2="75714" y2="52951"/>
                        <a14:foregroundMark x1="74048" y1="43770" x2="76190" y2="55246"/>
                        <a14:foregroundMark x1="59286" y1="70656" x2="58810" y2="71967"/>
                        <a14:foregroundMark x1="57619" y1="81967" x2="57619" y2="81967"/>
                        <a14:foregroundMark x1="56905" y1="69672" x2="56905" y2="69672"/>
                        <a14:foregroundMark x1="62619" y1="83443" x2="59762" y2="80328"/>
                        <a14:foregroundMark x1="56905" y1="64918" x2="59286" y2="86885"/>
                        <a14:foregroundMark x1="55238" y1="74918" x2="60476" y2="97541"/>
                        <a14:foregroundMark x1="42857" y1="69344" x2="40476" y2="72787"/>
                        <a14:foregroundMark x1="35000" y1="50328" x2="28571" y2="58197"/>
                        <a14:foregroundMark x1="22381" y1="49016" x2="21190" y2="57377"/>
                        <a14:foregroundMark x1="20714" y1="54754" x2="16190" y2="58689"/>
                        <a14:foregroundMark x1="14524" y1="60000" x2="8333" y2="63607"/>
                        <a14:foregroundMark x1="7619" y1="63934" x2="6429" y2="75902"/>
                        <a14:foregroundMark x1="6429" y1="75902" x2="5952" y2="80328"/>
                        <a14:foregroundMark x1="4762" y1="78525" x2="3571" y2="81967"/>
                        <a14:foregroundMark x1="27619" y1="75902" x2="27619" y2="75902"/>
                        <a14:foregroundMark x1="41667" y1="52131" x2="41667" y2="52131"/>
                        <a14:foregroundMark x1="41667" y1="41967" x2="41667" y2="38852"/>
                        <a14:foregroundMark x1="41190" y1="7541" x2="41190" y2="7541"/>
                        <a14:foregroundMark x1="55476" y1="21475" x2="55476" y2="25410"/>
                        <a14:foregroundMark x1="28137" y1="25082" x2="27619" y2="26721"/>
                        <a14:foregroundMark x1="28810" y1="22951" x2="28137" y2="25082"/>
                        <a14:foregroundMark x1="26905" y1="23279" x2="28095" y2="21967"/>
                        <a14:foregroundMark x1="27619" y1="20492" x2="28095" y2="24918"/>
                        <a14:backgroundMark x1="27619" y1="25082" x2="27619" y2="25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345" y="3603618"/>
            <a:ext cx="1478852" cy="1903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/>
          <p:cNvSpPr txBox="1"/>
          <p:nvPr/>
        </p:nvSpPr>
        <p:spPr>
          <a:xfrm>
            <a:off x="3010503" y="3640416"/>
            <a:ext cx="3260042" cy="1236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</a:pPr>
            <a:r>
              <a:rPr lang="zh-CN" altLang="en-US" sz="1600" b="1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石油领域指导专家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大庆油田有限责任公司（大庆石油管理局有限公司）经理。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油田党委副书记。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56548" y="3603214"/>
            <a:ext cx="574145" cy="1963101"/>
          </a:xfrm>
          <a:prstGeom prst="rect">
            <a:avLst/>
          </a:prstGeom>
          <a:solidFill>
            <a:srgbClr val="000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张赫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12" descr="王力哲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209" b="99005" l="4851" r="99254">
                        <a14:foregroundMark x1="64366" y1="48632" x2="89925" y2="62811"/>
                        <a14:foregroundMark x1="85075" y1="64925" x2="98134" y2="82463"/>
                        <a14:foregroundMark x1="87500" y1="62438" x2="96269" y2="68657"/>
                        <a14:foregroundMark x1="87500" y1="54104" x2="97575" y2="58209"/>
                        <a14:foregroundMark x1="94963" y1="74876" x2="99440" y2="89925"/>
                        <a14:foregroundMark x1="85634" y1="82463" x2="89925" y2="93284"/>
                        <a14:foregroundMark x1="74440" y1="87811" x2="76306" y2="95398"/>
                        <a14:foregroundMark x1="56903" y1="79104" x2="56903" y2="79104"/>
                        <a14:foregroundMark x1="54291" y1="78234" x2="73694" y2="96144"/>
                        <a14:foregroundMark x1="63060" y1="68657" x2="86194" y2="96642"/>
                        <a14:foregroundMark x1="39925" y1="85323" x2="85075" y2="99129"/>
                        <a14:foregroundMark x1="85075" y1="99129" x2="85075" y2="99129"/>
                        <a14:foregroundMark x1="11194" y1="66169" x2="11940" y2="95771"/>
                        <a14:foregroundMark x1="11940" y1="95771" x2="11940" y2="95771"/>
                        <a14:foregroundMark x1="5597" y1="76617" x2="5037" y2="93657"/>
                        <a14:foregroundMark x1="39925" y1="14428" x2="39925" y2="14428"/>
                        <a14:foregroundMark x1="40672" y1="12438" x2="64366" y2="15299"/>
                        <a14:foregroundMark x1="47575" y1="11940" x2="66791" y2="21517"/>
                        <a14:foregroundMark x1="51493" y1="10199" x2="69963" y2="20771"/>
                        <a14:foregroundMark x1="54291" y1="9453" x2="60448" y2="11070"/>
                        <a14:foregroundMark x1="57276" y1="8209" x2="65485" y2="14055"/>
                        <a14:foregroundMark x1="41978" y1="9080" x2="53172" y2="9328"/>
                        <a14:foregroundMark x1="39366" y1="9826" x2="70522" y2="17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160" y="3612576"/>
            <a:ext cx="1341610" cy="1953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文本框 22"/>
          <p:cNvSpPr txBox="1"/>
          <p:nvPr/>
        </p:nvSpPr>
        <p:spPr>
          <a:xfrm>
            <a:off x="8477583" y="3685016"/>
            <a:ext cx="338330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</a:pPr>
            <a:r>
              <a:rPr lang="zh-CN" altLang="en-US" sz="1600" b="1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计算机领域指导专家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欧洲人文和自然科学院外籍院士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信息工程专家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国家地理信息系统工程技术研究中心学术副主任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343438" y="1892794"/>
            <a:ext cx="574145" cy="1616370"/>
            <a:chOff x="5140165" y="2816750"/>
            <a:chExt cx="574145" cy="1988429"/>
          </a:xfrm>
        </p:grpSpPr>
        <p:sp>
          <p:nvSpPr>
            <p:cNvPr id="25" name="矩形 24"/>
            <p:cNvSpPr/>
            <p:nvPr/>
          </p:nvSpPr>
          <p:spPr>
            <a:xfrm>
              <a:off x="5140165" y="2816750"/>
              <a:ext cx="574145" cy="1976207"/>
            </a:xfrm>
            <a:prstGeom prst="rect">
              <a:avLst/>
            </a:prstGeom>
            <a:solidFill>
              <a:srgbClr val="000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圆角矩形 70"/>
            <p:cNvSpPr/>
            <p:nvPr/>
          </p:nvSpPr>
          <p:spPr>
            <a:xfrm>
              <a:off x="5249266" y="2828973"/>
              <a:ext cx="342000" cy="1976206"/>
            </a:xfrm>
            <a:prstGeom prst="roundRect">
              <a:avLst/>
            </a:prstGeom>
            <a:noFill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wrap="square" anchor="ctr" anchorCtr="0">
              <a:noAutofit/>
            </a:bodyPr>
            <a:lstStyle/>
            <a:p>
              <a:pPr lvl="0" algn="ctr"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支东明</a:t>
              </a:r>
              <a:endPara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8434631" y="1971985"/>
            <a:ext cx="3383300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</a:pPr>
            <a:r>
              <a:rPr lang="zh-CN" altLang="en-US" sz="1600" b="1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石油地质领域指导专家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中石油新疆油田公司副总经理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spcBef>
                <a:spcPts val="3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总地质师、安全总监。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Picture 2" descr="支东明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60" b="98527" l="1866" r="99440">
                        <a14:foregroundMark x1="49813" y1="9505" x2="49813" y2="9505"/>
                        <a14:foregroundMark x1="47388" y1="6560" x2="47388" y2="6560"/>
                        <a14:foregroundMark x1="34888" y1="72423" x2="13060" y2="87282"/>
                        <a14:foregroundMark x1="10634" y1="87684" x2="91791" y2="94913"/>
                        <a14:foregroundMark x1="69776" y1="74967" x2="92910" y2="87684"/>
                        <a14:foregroundMark x1="65672" y1="71486" x2="95336" y2="83400"/>
                        <a14:foregroundMark x1="58582" y1="67738" x2="96455" y2="94913"/>
                        <a14:foregroundMark x1="40858" y1="67738" x2="2425" y2="85542"/>
                        <a14:foregroundMark x1="4851" y1="80054" x2="13060" y2="77510"/>
                        <a14:foregroundMark x1="13060" y1="76171" x2="21269" y2="74029"/>
                        <a14:foregroundMark x1="1866" y1="84739" x2="23134" y2="94511"/>
                        <a14:foregroundMark x1="16604" y1="94913" x2="89366" y2="97055"/>
                        <a14:foregroundMark x1="57463" y1="77510" x2="65672" y2="83400"/>
                        <a14:foregroundMark x1="8955" y1="91834" x2="38433" y2="98661"/>
                        <a14:foregroundMark x1="41978" y1="73628" x2="61007" y2="88487"/>
                        <a14:foregroundMark x1="33209" y1="80054" x2="50933" y2="90228"/>
                        <a14:foregroundMark x1="79851" y1="74431" x2="79851" y2="74431"/>
                        <a14:foregroundMark x1="78731" y1="72423" x2="78731" y2="72423"/>
                        <a14:foregroundMark x1="85821" y1="73226" x2="85821" y2="73226"/>
                        <a14:foregroundMark x1="85821" y1="73226" x2="85821" y2="73226"/>
                        <a14:foregroundMark x1="85821" y1="73226" x2="85821" y2="73226"/>
                        <a14:foregroundMark x1="69216" y1="67336" x2="99440" y2="80187"/>
                        <a14:foregroundMark x1="99440" y1="80187" x2="99440" y2="8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529" y="1892794"/>
            <a:ext cx="1265054" cy="1539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5"/>
    </mc:Choice>
    <mc:Fallback>
      <p:transition spd="slow" advTm="277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sp>
        <p:nvSpPr>
          <p:cNvPr id="50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7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860469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-7360" y="6329461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推广与销售并行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0"/>
            <a:ext cx="12192001" cy="589641"/>
            <a:chOff x="0" y="0"/>
            <a:chExt cx="12192001" cy="589641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5401320" y="0"/>
              <a:ext cx="6340945" cy="589641"/>
              <a:chOff x="4281600" y="0"/>
              <a:chExt cx="7925121" cy="589641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0622103" y="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9" name="矩形: 圆角 98"/>
          <p:cNvSpPr/>
          <p:nvPr/>
        </p:nvSpPr>
        <p:spPr>
          <a:xfrm>
            <a:off x="5605228" y="816046"/>
            <a:ext cx="1643084" cy="498245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盈 利 模 式</a:t>
            </a:r>
            <a:endParaRPr lang="en-US" altLang="zh-CN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07" name="圆角矩形 67"/>
          <p:cNvSpPr/>
          <p:nvPr/>
        </p:nvSpPr>
        <p:spPr>
          <a:xfrm>
            <a:off x="29221" y="2633994"/>
            <a:ext cx="2529796" cy="3610860"/>
          </a:xfrm>
          <a:prstGeom prst="roundRect">
            <a:avLst>
              <a:gd name="adj" fmla="val 1622"/>
            </a:avLst>
          </a:prstGeom>
          <a:noFill/>
          <a:ln w="19050" cap="flat" cmpd="sng" algn="ctr">
            <a:solidFill>
              <a:schemeClr val="bg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92050" y="5177308"/>
            <a:ext cx="856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盈利结构</a:t>
            </a:r>
            <a:endParaRPr lang="zh-CN" altLang="en-US" sz="2000" b="1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9672" y="3769969"/>
            <a:ext cx="856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营销模式</a:t>
            </a:r>
            <a:endParaRPr lang="zh-CN" altLang="en-US" sz="2000" b="1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8996" y="2521054"/>
            <a:ext cx="856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目标客户</a:t>
            </a:r>
            <a:endParaRPr lang="zh-CN" altLang="en-US" sz="2000" b="1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17500" y="1372259"/>
            <a:ext cx="1151890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4318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聚焦中石油，中石化和中海油三大石油公司需求，提供</a:t>
            </a:r>
            <a:r>
              <a:rPr lang="zh-CN" altLang="en-US" sz="2800" b="1" dirty="0">
                <a:solidFill>
                  <a:srgbClr val="3D6F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软件售卖和单井服务。</a:t>
            </a:r>
            <a:endParaRPr lang="en-US" altLang="zh-CN" sz="2400" b="1" dirty="0">
              <a:solidFill>
                <a:srgbClr val="3D6FC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54868" y="5128761"/>
            <a:ext cx="3028507" cy="8063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提供单井处理服务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收费标准：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井（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米及以下），每增加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米额外收费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05228" y="5128762"/>
            <a:ext cx="3028507" cy="8063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license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收费标准：</a:t>
            </a:r>
            <a:r>
              <a:rPr lang="en-US" altLang="zh-CN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130</a:t>
            </a:r>
            <a:r>
              <a:rPr lang="zh-CN" altLang="en-US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318886" y="3791247"/>
            <a:ext cx="2860390" cy="8063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校友会推广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（中国石油大学校友会）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707388" y="3791247"/>
            <a:ext cx="2708593" cy="8063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展览会推广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三桶油石油装备展览会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956" y="4532801"/>
            <a:ext cx="2425846" cy="1425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446" y="2699558"/>
            <a:ext cx="2347212" cy="1516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48" name="直接连接符 47"/>
          <p:cNvCxnSpPr>
            <a:stCxn id="34" idx="3"/>
            <a:endCxn id="41" idx="1"/>
          </p:cNvCxnSpPr>
          <p:nvPr/>
        </p:nvCxnSpPr>
        <p:spPr>
          <a:xfrm>
            <a:off x="5179276" y="4194440"/>
            <a:ext cx="52811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1" idx="3"/>
            <a:endCxn id="44" idx="1"/>
          </p:cNvCxnSpPr>
          <p:nvPr/>
        </p:nvCxnSpPr>
        <p:spPr>
          <a:xfrm flipV="1">
            <a:off x="8415981" y="3457708"/>
            <a:ext cx="1039465" cy="73673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41" idx="3"/>
            <a:endCxn id="42" idx="1"/>
          </p:cNvCxnSpPr>
          <p:nvPr/>
        </p:nvCxnSpPr>
        <p:spPr>
          <a:xfrm>
            <a:off x="8415981" y="4194440"/>
            <a:ext cx="1033975" cy="10511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1486920" y="5317015"/>
            <a:ext cx="54768" cy="4589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73320" y="3939584"/>
            <a:ext cx="54768" cy="4589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490055" y="2641741"/>
            <a:ext cx="54768" cy="4589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95" y="2357185"/>
            <a:ext cx="3386804" cy="890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0221" y="2436105"/>
            <a:ext cx="790204" cy="777043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3"/>
          <a:stretch>
            <a:fillRect/>
          </a:stretch>
        </p:blipFill>
        <p:spPr>
          <a:xfrm>
            <a:off x="6880744" y="2409952"/>
            <a:ext cx="878183" cy="804474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29" y="2400015"/>
            <a:ext cx="855863" cy="84412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452339" y="4181291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展览会推广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91067" y="5963599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校友会推广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91"/>
    </mc:Choice>
    <mc:Fallback>
      <p:transition spd="slow" advTm="2799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sp>
        <p:nvSpPr>
          <p:cNvPr id="40" name="圆角矩形 43"/>
          <p:cNvSpPr/>
          <p:nvPr/>
        </p:nvSpPr>
        <p:spPr>
          <a:xfrm>
            <a:off x="9205888" y="1369625"/>
            <a:ext cx="2916464" cy="48154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圆角矩形 43"/>
          <p:cNvSpPr/>
          <p:nvPr/>
        </p:nvSpPr>
        <p:spPr>
          <a:xfrm>
            <a:off x="3078509" y="1385296"/>
            <a:ext cx="2935586" cy="48154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圆角矩形 43"/>
          <p:cNvSpPr/>
          <p:nvPr/>
        </p:nvSpPr>
        <p:spPr>
          <a:xfrm>
            <a:off x="297543" y="1368629"/>
            <a:ext cx="2557483" cy="4816353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7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860469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1" name="矩形: 圆角 44"/>
          <p:cNvSpPr/>
          <p:nvPr/>
        </p:nvSpPr>
        <p:spPr>
          <a:xfrm>
            <a:off x="5211129" y="855914"/>
            <a:ext cx="1861800" cy="493326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教 育 维 度</a:t>
            </a:r>
            <a:endParaRPr lang="zh-CN" altLang="en-US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1" cy="589641"/>
            <a:chOff x="0" y="0"/>
            <a:chExt cx="12192001" cy="5896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5401320" y="0"/>
              <a:ext cx="6340945" cy="589641"/>
              <a:chOff x="4281600" y="0"/>
              <a:chExt cx="7925121" cy="58964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0622103" y="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931235" y="1561959"/>
            <a:ext cx="1513582" cy="37538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创业摸索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35956" y="1597070"/>
            <a:ext cx="1513582" cy="37538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团队成长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651768" y="1561956"/>
            <a:ext cx="1513582" cy="37538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回馈学校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3976" y="3768534"/>
            <a:ext cx="278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参加油田生产实习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5692" y="5891681"/>
            <a:ext cx="278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前去多家油田单位调研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8" y="2115037"/>
            <a:ext cx="2675678" cy="15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/>
          <p:cNvSpPr txBox="1"/>
          <p:nvPr/>
        </p:nvSpPr>
        <p:spPr>
          <a:xfrm>
            <a:off x="3033175" y="3798063"/>
            <a:ext cx="3421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团队成员参加国际地质学家会议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22296" y="5916376"/>
            <a:ext cx="342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团队成员参加欧洲地质学家会议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AutoShape 10"/>
          <p:cNvSpPr>
            <a:spLocks noChangeAspect="1" noChangeArrowheads="1"/>
          </p:cNvSpPr>
          <p:nvPr/>
        </p:nvSpPr>
        <p:spPr bwMode="auto">
          <a:xfrm>
            <a:off x="3062691" y="33117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212" y="2130670"/>
            <a:ext cx="2520378" cy="15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/>
          <p:cNvSpPr txBox="1"/>
          <p:nvPr/>
        </p:nvSpPr>
        <p:spPr>
          <a:xfrm>
            <a:off x="9249508" y="3740437"/>
            <a:ext cx="342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为校办测井大赛提供技术支持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368887" y="5883944"/>
            <a:ext cx="342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指导测井大赛并提供模块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7360" y="6329461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秉承着家国同心的石大精神，源自石大，回馈教育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圆角矩形 43"/>
          <p:cNvSpPr/>
          <p:nvPr/>
        </p:nvSpPr>
        <p:spPr>
          <a:xfrm>
            <a:off x="6367524" y="1372149"/>
            <a:ext cx="2598203" cy="4816353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11103" y="1584866"/>
            <a:ext cx="1513582" cy="37538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校企支持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00" y="2113265"/>
            <a:ext cx="2384356" cy="15535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717" y="4251640"/>
            <a:ext cx="2384355" cy="1581836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505703" y="5870939"/>
            <a:ext cx="249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依托省部级重点实验室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97875" y="3662798"/>
            <a:ext cx="2598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地球科学学科进入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全球排名前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12" y="4188922"/>
            <a:ext cx="2610679" cy="168201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" y="2078504"/>
            <a:ext cx="2319970" cy="1611061"/>
          </a:xfrm>
          <a:prstGeom prst="rect">
            <a:avLst/>
          </a:prstGeom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27" y="4106967"/>
            <a:ext cx="2745809" cy="1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71" y="4089400"/>
            <a:ext cx="2333672" cy="1670449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1"/>
    </mc:Choice>
    <mc:Fallback>
      <p:transition spd="slow" advTm="319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sp>
        <p:nvSpPr>
          <p:cNvPr id="50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7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33452" y="896707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860469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1" name="矩形: 圆角 44"/>
          <p:cNvSpPr/>
          <p:nvPr/>
        </p:nvSpPr>
        <p:spPr>
          <a:xfrm>
            <a:off x="5166732" y="701429"/>
            <a:ext cx="1861800" cy="493326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社 会 价 值</a:t>
            </a:r>
            <a:endParaRPr lang="zh-CN" altLang="en-US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1" cy="589641"/>
            <a:chOff x="0" y="0"/>
            <a:chExt cx="12192001" cy="5896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5401320" y="0"/>
              <a:ext cx="6340945" cy="589641"/>
              <a:chOff x="4281600" y="0"/>
              <a:chExt cx="7925121" cy="58964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0622103" y="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056" name="图片 10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2" t="3644" r="13405" b="20561"/>
          <a:stretch>
            <a:fillRect/>
          </a:stretch>
        </p:blipFill>
        <p:spPr>
          <a:xfrm>
            <a:off x="5628383" y="3873740"/>
            <a:ext cx="851379" cy="652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8307" y="3051965"/>
            <a:ext cx="12192000" cy="3237281"/>
            <a:chOff x="0" y="2650648"/>
            <a:chExt cx="12192000" cy="3237281"/>
          </a:xfrm>
        </p:grpSpPr>
        <p:sp>
          <p:nvSpPr>
            <p:cNvPr id="64" name="任意多边形: 形状 63"/>
            <p:cNvSpPr/>
            <p:nvPr/>
          </p:nvSpPr>
          <p:spPr>
            <a:xfrm>
              <a:off x="5302243" y="3005693"/>
              <a:ext cx="1554944" cy="2539949"/>
            </a:xfrm>
            <a:custGeom>
              <a:avLst/>
              <a:gdLst>
                <a:gd name="connsiteX0" fmla="*/ 145931 w 371950"/>
                <a:gd name="connsiteY0" fmla="*/ 570451 h 607568"/>
                <a:gd name="connsiteX1" fmla="*/ 226019 w 371950"/>
                <a:gd name="connsiteY1" fmla="*/ 570451 h 607568"/>
                <a:gd name="connsiteX2" fmla="*/ 244650 w 371950"/>
                <a:gd name="connsiteY2" fmla="*/ 589048 h 607568"/>
                <a:gd name="connsiteX3" fmla="*/ 226019 w 371950"/>
                <a:gd name="connsiteY3" fmla="*/ 607568 h 607568"/>
                <a:gd name="connsiteX4" fmla="*/ 145931 w 371950"/>
                <a:gd name="connsiteY4" fmla="*/ 607568 h 607568"/>
                <a:gd name="connsiteX5" fmla="*/ 127300 w 371950"/>
                <a:gd name="connsiteY5" fmla="*/ 589048 h 607568"/>
                <a:gd name="connsiteX6" fmla="*/ 145931 w 371950"/>
                <a:gd name="connsiteY6" fmla="*/ 570451 h 607568"/>
                <a:gd name="connsiteX7" fmla="*/ 130186 w 371950"/>
                <a:gd name="connsiteY7" fmla="*/ 516891 h 607568"/>
                <a:gd name="connsiteX8" fmla="*/ 241764 w 371950"/>
                <a:gd name="connsiteY8" fmla="*/ 516891 h 607568"/>
                <a:gd name="connsiteX9" fmla="*/ 260386 w 371950"/>
                <a:gd name="connsiteY9" fmla="*/ 535520 h 607568"/>
                <a:gd name="connsiteX10" fmla="*/ 241764 w 371950"/>
                <a:gd name="connsiteY10" fmla="*/ 554150 h 607568"/>
                <a:gd name="connsiteX11" fmla="*/ 130186 w 371950"/>
                <a:gd name="connsiteY11" fmla="*/ 554150 h 607568"/>
                <a:gd name="connsiteX12" fmla="*/ 111564 w 371950"/>
                <a:gd name="connsiteY12" fmla="*/ 535520 h 607568"/>
                <a:gd name="connsiteX13" fmla="*/ 130186 w 371950"/>
                <a:gd name="connsiteY13" fmla="*/ 516891 h 607568"/>
                <a:gd name="connsiteX14" fmla="*/ 130186 w 371950"/>
                <a:gd name="connsiteY14" fmla="*/ 464391 h 607568"/>
                <a:gd name="connsiteX15" fmla="*/ 241764 w 371950"/>
                <a:gd name="connsiteY15" fmla="*/ 464391 h 607568"/>
                <a:gd name="connsiteX16" fmla="*/ 260386 w 371950"/>
                <a:gd name="connsiteY16" fmla="*/ 482988 h 607568"/>
                <a:gd name="connsiteX17" fmla="*/ 241764 w 371950"/>
                <a:gd name="connsiteY17" fmla="*/ 501508 h 607568"/>
                <a:gd name="connsiteX18" fmla="*/ 130186 w 371950"/>
                <a:gd name="connsiteY18" fmla="*/ 501508 h 607568"/>
                <a:gd name="connsiteX19" fmla="*/ 111564 w 371950"/>
                <a:gd name="connsiteY19" fmla="*/ 482988 h 607568"/>
                <a:gd name="connsiteX20" fmla="*/ 130186 w 371950"/>
                <a:gd name="connsiteY20" fmla="*/ 464391 h 607568"/>
                <a:gd name="connsiteX21" fmla="*/ 185975 w 371950"/>
                <a:gd name="connsiteY21" fmla="*/ 0 h 607568"/>
                <a:gd name="connsiteX22" fmla="*/ 371950 w 371950"/>
                <a:gd name="connsiteY22" fmla="*/ 185728 h 607568"/>
                <a:gd name="connsiteX23" fmla="*/ 287037 w 371950"/>
                <a:gd name="connsiteY23" fmla="*/ 340745 h 607568"/>
                <a:gd name="connsiteX24" fmla="*/ 279001 w 371950"/>
                <a:gd name="connsiteY24" fmla="*/ 355174 h 607568"/>
                <a:gd name="connsiteX25" fmla="*/ 279001 w 371950"/>
                <a:gd name="connsiteY25" fmla="*/ 408647 h 607568"/>
                <a:gd name="connsiteX26" fmla="*/ 241760 w 371950"/>
                <a:gd name="connsiteY26" fmla="*/ 445762 h 607568"/>
                <a:gd name="connsiteX27" fmla="*/ 130190 w 371950"/>
                <a:gd name="connsiteY27" fmla="*/ 445762 h 607568"/>
                <a:gd name="connsiteX28" fmla="*/ 93026 w 371950"/>
                <a:gd name="connsiteY28" fmla="*/ 408647 h 607568"/>
                <a:gd name="connsiteX29" fmla="*/ 93026 w 371950"/>
                <a:gd name="connsiteY29" fmla="*/ 355174 h 607568"/>
                <a:gd name="connsiteX30" fmla="*/ 84913 w 371950"/>
                <a:gd name="connsiteY30" fmla="*/ 340745 h 607568"/>
                <a:gd name="connsiteX31" fmla="*/ 0 w 371950"/>
                <a:gd name="connsiteY31" fmla="*/ 185728 h 607568"/>
                <a:gd name="connsiteX32" fmla="*/ 185975 w 371950"/>
                <a:gd name="connsiteY32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1950" h="607568">
                  <a:moveTo>
                    <a:pt x="145931" y="570451"/>
                  </a:moveTo>
                  <a:lnTo>
                    <a:pt x="226019" y="570451"/>
                  </a:lnTo>
                  <a:cubicBezTo>
                    <a:pt x="236301" y="570451"/>
                    <a:pt x="244650" y="578785"/>
                    <a:pt x="244650" y="589048"/>
                  </a:cubicBezTo>
                  <a:cubicBezTo>
                    <a:pt x="244650" y="599311"/>
                    <a:pt x="236301" y="607568"/>
                    <a:pt x="226019" y="607568"/>
                  </a:cubicBezTo>
                  <a:lnTo>
                    <a:pt x="145931" y="607568"/>
                  </a:lnTo>
                  <a:cubicBezTo>
                    <a:pt x="135649" y="607568"/>
                    <a:pt x="127300" y="599311"/>
                    <a:pt x="127300" y="589048"/>
                  </a:cubicBezTo>
                  <a:cubicBezTo>
                    <a:pt x="127300" y="578785"/>
                    <a:pt x="135649" y="570451"/>
                    <a:pt x="145931" y="570451"/>
                  </a:cubicBezTo>
                  <a:close/>
                  <a:moveTo>
                    <a:pt x="130186" y="516891"/>
                  </a:moveTo>
                  <a:lnTo>
                    <a:pt x="241764" y="516891"/>
                  </a:lnTo>
                  <a:cubicBezTo>
                    <a:pt x="252041" y="516891"/>
                    <a:pt x="260386" y="525239"/>
                    <a:pt x="260386" y="535520"/>
                  </a:cubicBezTo>
                  <a:cubicBezTo>
                    <a:pt x="260386" y="545802"/>
                    <a:pt x="252041" y="554150"/>
                    <a:pt x="241764" y="554150"/>
                  </a:cubicBezTo>
                  <a:lnTo>
                    <a:pt x="130186" y="554150"/>
                  </a:lnTo>
                  <a:cubicBezTo>
                    <a:pt x="119909" y="554150"/>
                    <a:pt x="111564" y="545802"/>
                    <a:pt x="111564" y="535520"/>
                  </a:cubicBezTo>
                  <a:cubicBezTo>
                    <a:pt x="111564" y="525239"/>
                    <a:pt x="119909" y="516891"/>
                    <a:pt x="130186" y="516891"/>
                  </a:cubicBezTo>
                  <a:close/>
                  <a:moveTo>
                    <a:pt x="130186" y="464391"/>
                  </a:moveTo>
                  <a:lnTo>
                    <a:pt x="241764" y="464391"/>
                  </a:lnTo>
                  <a:cubicBezTo>
                    <a:pt x="252041" y="464391"/>
                    <a:pt x="260386" y="472725"/>
                    <a:pt x="260386" y="482988"/>
                  </a:cubicBezTo>
                  <a:cubicBezTo>
                    <a:pt x="260386" y="493251"/>
                    <a:pt x="252041" y="501508"/>
                    <a:pt x="241764" y="501508"/>
                  </a:cubicBezTo>
                  <a:lnTo>
                    <a:pt x="130186" y="501508"/>
                  </a:lnTo>
                  <a:cubicBezTo>
                    <a:pt x="119909" y="501508"/>
                    <a:pt x="111564" y="493251"/>
                    <a:pt x="111564" y="482988"/>
                  </a:cubicBezTo>
                  <a:cubicBezTo>
                    <a:pt x="111564" y="472725"/>
                    <a:pt x="119909" y="464391"/>
                    <a:pt x="130186" y="464391"/>
                  </a:cubicBezTo>
                  <a:close/>
                  <a:moveTo>
                    <a:pt x="185975" y="0"/>
                  </a:moveTo>
                  <a:cubicBezTo>
                    <a:pt x="288737" y="0"/>
                    <a:pt x="371950" y="83180"/>
                    <a:pt x="371950" y="185728"/>
                  </a:cubicBezTo>
                  <a:cubicBezTo>
                    <a:pt x="371950" y="250929"/>
                    <a:pt x="337954" y="307720"/>
                    <a:pt x="287037" y="340745"/>
                  </a:cubicBezTo>
                  <a:cubicBezTo>
                    <a:pt x="282633" y="343600"/>
                    <a:pt x="279001" y="349927"/>
                    <a:pt x="279001" y="355174"/>
                  </a:cubicBezTo>
                  <a:lnTo>
                    <a:pt x="279001" y="408647"/>
                  </a:lnTo>
                  <a:cubicBezTo>
                    <a:pt x="279001" y="429172"/>
                    <a:pt x="262312" y="445762"/>
                    <a:pt x="241760" y="445762"/>
                  </a:cubicBezTo>
                  <a:lnTo>
                    <a:pt x="130190" y="445762"/>
                  </a:lnTo>
                  <a:cubicBezTo>
                    <a:pt x="109638" y="445762"/>
                    <a:pt x="93026" y="429172"/>
                    <a:pt x="93026" y="408647"/>
                  </a:cubicBezTo>
                  <a:lnTo>
                    <a:pt x="93026" y="355174"/>
                  </a:lnTo>
                  <a:cubicBezTo>
                    <a:pt x="93026" y="349927"/>
                    <a:pt x="89318" y="343600"/>
                    <a:pt x="84913" y="340745"/>
                  </a:cubicBezTo>
                  <a:cubicBezTo>
                    <a:pt x="33996" y="307643"/>
                    <a:pt x="0" y="250929"/>
                    <a:pt x="0" y="185728"/>
                  </a:cubicBezTo>
                  <a:cubicBezTo>
                    <a:pt x="0" y="83180"/>
                    <a:pt x="83291" y="0"/>
                    <a:pt x="18597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1" name="任意多边形: 形状 60"/>
            <p:cNvSpPr/>
            <p:nvPr/>
          </p:nvSpPr>
          <p:spPr bwMode="auto">
            <a:xfrm flipH="1">
              <a:off x="9855166" y="5311027"/>
              <a:ext cx="205561" cy="154170"/>
            </a:xfrm>
            <a:custGeom>
              <a:avLst/>
              <a:gdLst>
                <a:gd name="connsiteX0" fmla="*/ 534008 w 533400"/>
                <a:gd name="connsiteY0" fmla="*/ 621 h 400050"/>
                <a:gd name="connsiteX1" fmla="*/ 534008 w 533400"/>
                <a:gd name="connsiteY1" fmla="*/ 400671 h 400050"/>
                <a:gd name="connsiteX2" fmla="*/ 608 w 533400"/>
                <a:gd name="connsiteY2" fmla="*/ 400671 h 400050"/>
                <a:gd name="connsiteX3" fmla="*/ 608 w 533400"/>
                <a:gd name="connsiteY3" fmla="*/ 621 h 400050"/>
                <a:gd name="connsiteX4" fmla="*/ 534008 w 533400"/>
                <a:gd name="connsiteY4" fmla="*/ 621 h 400050"/>
                <a:gd name="connsiteX5" fmla="*/ 375607 w 533400"/>
                <a:gd name="connsiteY5" fmla="*/ 172071 h 400050"/>
                <a:gd name="connsiteX6" fmla="*/ 247401 w 533400"/>
                <a:gd name="connsiteY6" fmla="*/ 341616 h 400050"/>
                <a:gd name="connsiteX7" fmla="*/ 139768 w 533400"/>
                <a:gd name="connsiteY7" fmla="*/ 235317 h 400050"/>
                <a:gd name="connsiteX8" fmla="*/ 19658 w 533400"/>
                <a:gd name="connsiteY8" fmla="*/ 381621 h 400050"/>
                <a:gd name="connsiteX9" fmla="*/ 514958 w 533400"/>
                <a:gd name="connsiteY9" fmla="*/ 381621 h 400050"/>
                <a:gd name="connsiteX10" fmla="*/ 375607 w 533400"/>
                <a:gd name="connsiteY10" fmla="*/ 172071 h 400050"/>
                <a:gd name="connsiteX11" fmla="*/ 95858 w 533400"/>
                <a:gd name="connsiteY11" fmla="*/ 57771 h 400050"/>
                <a:gd name="connsiteX12" fmla="*/ 57758 w 533400"/>
                <a:gd name="connsiteY12" fmla="*/ 95871 h 400050"/>
                <a:gd name="connsiteX13" fmla="*/ 95858 w 533400"/>
                <a:gd name="connsiteY13" fmla="*/ 133971 h 400050"/>
                <a:gd name="connsiteX14" fmla="*/ 133958 w 533400"/>
                <a:gd name="connsiteY14" fmla="*/ 95871 h 400050"/>
                <a:gd name="connsiteX15" fmla="*/ 95858 w 533400"/>
                <a:gd name="connsiteY15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400" h="400050">
                  <a:moveTo>
                    <a:pt x="534008" y="621"/>
                  </a:moveTo>
                  <a:lnTo>
                    <a:pt x="534008" y="400671"/>
                  </a:lnTo>
                  <a:lnTo>
                    <a:pt x="608" y="400671"/>
                  </a:lnTo>
                  <a:lnTo>
                    <a:pt x="608" y="621"/>
                  </a:lnTo>
                  <a:lnTo>
                    <a:pt x="534008" y="621"/>
                  </a:lnTo>
                  <a:close/>
                  <a:moveTo>
                    <a:pt x="375607" y="172071"/>
                  </a:moveTo>
                  <a:lnTo>
                    <a:pt x="247401" y="341616"/>
                  </a:lnTo>
                  <a:lnTo>
                    <a:pt x="139768" y="235317"/>
                  </a:lnTo>
                  <a:lnTo>
                    <a:pt x="19658" y="381621"/>
                  </a:lnTo>
                  <a:lnTo>
                    <a:pt x="514958" y="381621"/>
                  </a:lnTo>
                  <a:lnTo>
                    <a:pt x="375607" y="172071"/>
                  </a:ln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 flipH="1">
              <a:off x="0" y="2650648"/>
              <a:ext cx="4267200" cy="778352"/>
              <a:chOff x="3987800" y="3892557"/>
              <a:chExt cx="4267200" cy="778352"/>
            </a:xfrm>
          </p:grpSpPr>
          <p:sp>
            <p:nvSpPr>
              <p:cNvPr id="84" name="任意多边形: 形状 83"/>
              <p:cNvSpPr/>
              <p:nvPr/>
            </p:nvSpPr>
            <p:spPr>
              <a:xfrm>
                <a:off x="3987801" y="3892557"/>
                <a:ext cx="4267199" cy="778352"/>
              </a:xfrm>
              <a:custGeom>
                <a:avLst/>
                <a:gdLst>
                  <a:gd name="connsiteX0" fmla="*/ 389176 w 4267199"/>
                  <a:gd name="connsiteY0" fmla="*/ 0 h 778352"/>
                  <a:gd name="connsiteX1" fmla="*/ 4267199 w 4267199"/>
                  <a:gd name="connsiteY1" fmla="*/ 0 h 778352"/>
                  <a:gd name="connsiteX2" fmla="*/ 4267199 w 4267199"/>
                  <a:gd name="connsiteY2" fmla="*/ 778352 h 778352"/>
                  <a:gd name="connsiteX3" fmla="*/ 389176 w 4267199"/>
                  <a:gd name="connsiteY3" fmla="*/ 778352 h 778352"/>
                  <a:gd name="connsiteX4" fmla="*/ 0 w 4267199"/>
                  <a:gd name="connsiteY4" fmla="*/ 389176 h 778352"/>
                  <a:gd name="connsiteX5" fmla="*/ 389176 w 4267199"/>
                  <a:gd name="connsiteY5" fmla="*/ 0 h 77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7199" h="778352">
                    <a:moveTo>
                      <a:pt x="389176" y="0"/>
                    </a:moveTo>
                    <a:lnTo>
                      <a:pt x="4267199" y="0"/>
                    </a:lnTo>
                    <a:lnTo>
                      <a:pt x="4267199" y="778352"/>
                    </a:lnTo>
                    <a:lnTo>
                      <a:pt x="389176" y="778352"/>
                    </a:lnTo>
                    <a:cubicBezTo>
                      <a:pt x="174240" y="778352"/>
                      <a:pt x="0" y="604112"/>
                      <a:pt x="0" y="389176"/>
                    </a:cubicBezTo>
                    <a:cubicBezTo>
                      <a:pt x="0" y="174240"/>
                      <a:pt x="174240" y="0"/>
                      <a:pt x="38917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技术研发人员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5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人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3987800" y="3892740"/>
                <a:ext cx="777985" cy="777985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/>
              <a:p>
                <a:pPr algn="ctr" defTabSz="914400"/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技术研发</a:t>
                </a:r>
                <a:endPara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 flipH="1">
              <a:off x="0" y="5076021"/>
              <a:ext cx="4403017" cy="795627"/>
              <a:chOff x="3851983" y="3892557"/>
              <a:chExt cx="4403017" cy="795627"/>
            </a:xfrm>
          </p:grpSpPr>
          <p:sp>
            <p:nvSpPr>
              <p:cNvPr id="81" name="任意多边形: 形状 80"/>
              <p:cNvSpPr/>
              <p:nvPr/>
            </p:nvSpPr>
            <p:spPr>
              <a:xfrm>
                <a:off x="3987801" y="3892557"/>
                <a:ext cx="4267199" cy="778352"/>
              </a:xfrm>
              <a:custGeom>
                <a:avLst/>
                <a:gdLst>
                  <a:gd name="connsiteX0" fmla="*/ 389176 w 4267199"/>
                  <a:gd name="connsiteY0" fmla="*/ 0 h 778352"/>
                  <a:gd name="connsiteX1" fmla="*/ 4267199 w 4267199"/>
                  <a:gd name="connsiteY1" fmla="*/ 0 h 778352"/>
                  <a:gd name="connsiteX2" fmla="*/ 4267199 w 4267199"/>
                  <a:gd name="connsiteY2" fmla="*/ 778352 h 778352"/>
                  <a:gd name="connsiteX3" fmla="*/ 389176 w 4267199"/>
                  <a:gd name="connsiteY3" fmla="*/ 778352 h 778352"/>
                  <a:gd name="connsiteX4" fmla="*/ 0 w 4267199"/>
                  <a:gd name="connsiteY4" fmla="*/ 389176 h 778352"/>
                  <a:gd name="connsiteX5" fmla="*/ 389176 w 4267199"/>
                  <a:gd name="connsiteY5" fmla="*/ 0 h 77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7199" h="778352">
                    <a:moveTo>
                      <a:pt x="389176" y="0"/>
                    </a:moveTo>
                    <a:lnTo>
                      <a:pt x="4267199" y="0"/>
                    </a:lnTo>
                    <a:lnTo>
                      <a:pt x="4267199" y="778352"/>
                    </a:lnTo>
                    <a:lnTo>
                      <a:pt x="389176" y="778352"/>
                    </a:lnTo>
                    <a:cubicBezTo>
                      <a:pt x="174240" y="778352"/>
                      <a:pt x="0" y="604112"/>
                      <a:pt x="0" y="389176"/>
                    </a:cubicBezTo>
                    <a:cubicBezTo>
                      <a:pt x="0" y="174240"/>
                      <a:pt x="174240" y="0"/>
                      <a:pt x="38917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技术操作维修升级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20~40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人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851983" y="3910199"/>
                <a:ext cx="777985" cy="777985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/>
              <a:p>
                <a:pPr algn="ctr" defTabSz="914400"/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运行维护</a:t>
                </a:r>
                <a:endPara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80" name="矩形 79"/>
            <p:cNvSpPr/>
            <p:nvPr/>
          </p:nvSpPr>
          <p:spPr>
            <a:xfrm>
              <a:off x="439790" y="3968105"/>
              <a:ext cx="2526675" cy="315856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7908516" y="2650648"/>
              <a:ext cx="4283484" cy="778352"/>
              <a:chOff x="3987800" y="3892557"/>
              <a:chExt cx="4283484" cy="778352"/>
            </a:xfrm>
          </p:grpSpPr>
          <p:sp>
            <p:nvSpPr>
              <p:cNvPr id="75" name="任意多边形: 形状 74"/>
              <p:cNvSpPr/>
              <p:nvPr/>
            </p:nvSpPr>
            <p:spPr>
              <a:xfrm>
                <a:off x="4004085" y="3892557"/>
                <a:ext cx="4267199" cy="778352"/>
              </a:xfrm>
              <a:custGeom>
                <a:avLst/>
                <a:gdLst>
                  <a:gd name="connsiteX0" fmla="*/ 389176 w 4267199"/>
                  <a:gd name="connsiteY0" fmla="*/ 0 h 778352"/>
                  <a:gd name="connsiteX1" fmla="*/ 4267199 w 4267199"/>
                  <a:gd name="connsiteY1" fmla="*/ 0 h 778352"/>
                  <a:gd name="connsiteX2" fmla="*/ 4267199 w 4267199"/>
                  <a:gd name="connsiteY2" fmla="*/ 778352 h 778352"/>
                  <a:gd name="connsiteX3" fmla="*/ 389176 w 4267199"/>
                  <a:gd name="connsiteY3" fmla="*/ 778352 h 778352"/>
                  <a:gd name="connsiteX4" fmla="*/ 0 w 4267199"/>
                  <a:gd name="connsiteY4" fmla="*/ 389176 h 778352"/>
                  <a:gd name="connsiteX5" fmla="*/ 389176 w 4267199"/>
                  <a:gd name="connsiteY5" fmla="*/ 0 h 77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7199" h="778352">
                    <a:moveTo>
                      <a:pt x="389176" y="0"/>
                    </a:moveTo>
                    <a:lnTo>
                      <a:pt x="4267199" y="0"/>
                    </a:lnTo>
                    <a:lnTo>
                      <a:pt x="4267199" y="778352"/>
                    </a:lnTo>
                    <a:lnTo>
                      <a:pt x="389176" y="778352"/>
                    </a:lnTo>
                    <a:cubicBezTo>
                      <a:pt x="174240" y="778352"/>
                      <a:pt x="0" y="604112"/>
                      <a:pt x="0" y="389176"/>
                    </a:cubicBezTo>
                    <a:cubicBezTo>
                      <a:pt x="0" y="174240"/>
                      <a:pt x="174240" y="0"/>
                      <a:pt x="38917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987800" y="3892740"/>
                <a:ext cx="777985" cy="777985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/>
              <a:p>
                <a:pPr algn="ctr" defTabSz="914400"/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加工生产</a:t>
                </a:r>
                <a:endPara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7908516" y="5076204"/>
              <a:ext cx="4282537" cy="811725"/>
              <a:chOff x="3987800" y="3892740"/>
              <a:chExt cx="4282537" cy="811725"/>
            </a:xfrm>
          </p:grpSpPr>
          <p:sp>
            <p:nvSpPr>
              <p:cNvPr id="72" name="任意多边形: 形状 71"/>
              <p:cNvSpPr/>
              <p:nvPr/>
            </p:nvSpPr>
            <p:spPr>
              <a:xfrm>
                <a:off x="4272228" y="3926113"/>
                <a:ext cx="3998109" cy="778352"/>
              </a:xfrm>
              <a:custGeom>
                <a:avLst/>
                <a:gdLst>
                  <a:gd name="connsiteX0" fmla="*/ 389176 w 4267199"/>
                  <a:gd name="connsiteY0" fmla="*/ 0 h 778352"/>
                  <a:gd name="connsiteX1" fmla="*/ 4267199 w 4267199"/>
                  <a:gd name="connsiteY1" fmla="*/ 0 h 778352"/>
                  <a:gd name="connsiteX2" fmla="*/ 4267199 w 4267199"/>
                  <a:gd name="connsiteY2" fmla="*/ 778352 h 778352"/>
                  <a:gd name="connsiteX3" fmla="*/ 389176 w 4267199"/>
                  <a:gd name="connsiteY3" fmla="*/ 778352 h 778352"/>
                  <a:gd name="connsiteX4" fmla="*/ 0 w 4267199"/>
                  <a:gd name="connsiteY4" fmla="*/ 389176 h 778352"/>
                  <a:gd name="connsiteX5" fmla="*/ 389176 w 4267199"/>
                  <a:gd name="connsiteY5" fmla="*/ 0 h 77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7199" h="778352">
                    <a:moveTo>
                      <a:pt x="389176" y="0"/>
                    </a:moveTo>
                    <a:lnTo>
                      <a:pt x="4267199" y="0"/>
                    </a:lnTo>
                    <a:lnTo>
                      <a:pt x="4267199" y="778352"/>
                    </a:lnTo>
                    <a:lnTo>
                      <a:pt x="389176" y="778352"/>
                    </a:lnTo>
                    <a:cubicBezTo>
                      <a:pt x="174240" y="778352"/>
                      <a:pt x="0" y="604112"/>
                      <a:pt x="0" y="389176"/>
                    </a:cubicBezTo>
                    <a:cubicBezTo>
                      <a:pt x="0" y="174240"/>
                      <a:pt x="174240" y="0"/>
                      <a:pt x="38917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开拓市场、产品推广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8~10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987800" y="3892740"/>
                <a:ext cx="777985" cy="777985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/>
              <a:p>
                <a:pPr algn="ctr" defTabSz="914400"/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产品推广</a:t>
                </a:r>
                <a:endPara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8187769" y="3860371"/>
              <a:ext cx="4004231" cy="781316"/>
              <a:chOff x="3898753" y="3889593"/>
              <a:chExt cx="4004231" cy="781316"/>
            </a:xfrm>
          </p:grpSpPr>
          <p:sp>
            <p:nvSpPr>
              <p:cNvPr id="69" name="任意多边形: 形状 68"/>
              <p:cNvSpPr/>
              <p:nvPr/>
            </p:nvSpPr>
            <p:spPr>
              <a:xfrm>
                <a:off x="4004085" y="3892557"/>
                <a:ext cx="3898899" cy="778352"/>
              </a:xfrm>
              <a:custGeom>
                <a:avLst/>
                <a:gdLst>
                  <a:gd name="connsiteX0" fmla="*/ 389176 w 4267199"/>
                  <a:gd name="connsiteY0" fmla="*/ 0 h 778352"/>
                  <a:gd name="connsiteX1" fmla="*/ 4267199 w 4267199"/>
                  <a:gd name="connsiteY1" fmla="*/ 0 h 778352"/>
                  <a:gd name="connsiteX2" fmla="*/ 4267199 w 4267199"/>
                  <a:gd name="connsiteY2" fmla="*/ 778352 h 778352"/>
                  <a:gd name="connsiteX3" fmla="*/ 389176 w 4267199"/>
                  <a:gd name="connsiteY3" fmla="*/ 778352 h 778352"/>
                  <a:gd name="connsiteX4" fmla="*/ 0 w 4267199"/>
                  <a:gd name="connsiteY4" fmla="*/ 389176 h 778352"/>
                  <a:gd name="connsiteX5" fmla="*/ 389176 w 4267199"/>
                  <a:gd name="connsiteY5" fmla="*/ 0 h 778352"/>
                  <a:gd name="connsiteX0-1" fmla="*/ 389176 w 4267199"/>
                  <a:gd name="connsiteY0-2" fmla="*/ 0 h 778352"/>
                  <a:gd name="connsiteX1-3" fmla="*/ 3898899 w 4267199"/>
                  <a:gd name="connsiteY1-4" fmla="*/ 0 h 778352"/>
                  <a:gd name="connsiteX2-5" fmla="*/ 4267199 w 4267199"/>
                  <a:gd name="connsiteY2-6" fmla="*/ 778352 h 778352"/>
                  <a:gd name="connsiteX3-7" fmla="*/ 389176 w 4267199"/>
                  <a:gd name="connsiteY3-8" fmla="*/ 778352 h 778352"/>
                  <a:gd name="connsiteX4-9" fmla="*/ 0 w 4267199"/>
                  <a:gd name="connsiteY4-10" fmla="*/ 389176 h 778352"/>
                  <a:gd name="connsiteX5-11" fmla="*/ 389176 w 4267199"/>
                  <a:gd name="connsiteY5-12" fmla="*/ 0 h 778352"/>
                  <a:gd name="connsiteX0-13" fmla="*/ 389176 w 3898899"/>
                  <a:gd name="connsiteY0-14" fmla="*/ 0 h 778352"/>
                  <a:gd name="connsiteX1-15" fmla="*/ 3898899 w 3898899"/>
                  <a:gd name="connsiteY1-16" fmla="*/ 0 h 778352"/>
                  <a:gd name="connsiteX2-17" fmla="*/ 3886199 w 3898899"/>
                  <a:gd name="connsiteY2-18" fmla="*/ 778352 h 778352"/>
                  <a:gd name="connsiteX3-19" fmla="*/ 389176 w 3898899"/>
                  <a:gd name="connsiteY3-20" fmla="*/ 778352 h 778352"/>
                  <a:gd name="connsiteX4-21" fmla="*/ 0 w 3898899"/>
                  <a:gd name="connsiteY4-22" fmla="*/ 389176 h 778352"/>
                  <a:gd name="connsiteX5-23" fmla="*/ 389176 w 3898899"/>
                  <a:gd name="connsiteY5-24" fmla="*/ 0 h 7783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898899" h="778352">
                    <a:moveTo>
                      <a:pt x="389176" y="0"/>
                    </a:moveTo>
                    <a:lnTo>
                      <a:pt x="3898899" y="0"/>
                    </a:lnTo>
                    <a:lnTo>
                      <a:pt x="3886199" y="778352"/>
                    </a:lnTo>
                    <a:lnTo>
                      <a:pt x="389176" y="778352"/>
                    </a:lnTo>
                    <a:cubicBezTo>
                      <a:pt x="174240" y="778352"/>
                      <a:pt x="0" y="604112"/>
                      <a:pt x="0" y="389176"/>
                    </a:cubicBezTo>
                    <a:cubicBezTo>
                      <a:pt x="0" y="174240"/>
                      <a:pt x="174240" y="0"/>
                      <a:pt x="38917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系统测试、品质把控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10~40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98753" y="3889593"/>
                <a:ext cx="777985" cy="777985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0000" lnSpcReduction="20000"/>
              </a:bodyPr>
              <a:lstStyle/>
              <a:p>
                <a:pPr algn="ctr" defTabSz="914400"/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产品测试</a:t>
                </a:r>
                <a:endPara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88" name="文本框 87"/>
          <p:cNvSpPr txBox="1"/>
          <p:nvPr/>
        </p:nvSpPr>
        <p:spPr>
          <a:xfrm>
            <a:off x="8733069" y="3248383"/>
            <a:ext cx="626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测井钻井、油气开采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50~70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125492" y="1028130"/>
            <a:ext cx="7480004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  <a:r>
              <a:rPr lang="zh-CN" altLang="en-US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预计直接带动就业</a:t>
            </a:r>
            <a:r>
              <a:rPr lang="en-US" altLang="zh-CN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20+</a:t>
            </a:r>
            <a:r>
              <a:rPr lang="zh-CN" altLang="en-US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2800" b="1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678690" y="1715514"/>
            <a:ext cx="219926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公司管理人员：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技术研发人员：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3739701" y="2442283"/>
            <a:ext cx="751721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未来三年预计间接带动就业</a:t>
            </a:r>
            <a:r>
              <a:rPr lang="en-US" altLang="zh-CN" sz="24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200+</a:t>
            </a:r>
            <a:r>
              <a:rPr lang="zh-CN" altLang="en-US" sz="24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2400" b="1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70459" y="2716288"/>
            <a:ext cx="6262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为中石油等国企间接带动就业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余人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 b="16311"/>
          <a:stretch>
            <a:fillRect/>
          </a:stretch>
        </p:blipFill>
        <p:spPr>
          <a:xfrm>
            <a:off x="117477" y="1913606"/>
            <a:ext cx="2633128" cy="74266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8464" y="2737560"/>
            <a:ext cx="6262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为丰禾等私企间接带动就业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余人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060" y="1650643"/>
            <a:ext cx="3121783" cy="917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6" b="21800"/>
          <a:stretch>
            <a:fillRect/>
          </a:stretch>
        </p:blipFill>
        <p:spPr bwMode="auto">
          <a:xfrm>
            <a:off x="115682" y="1220362"/>
            <a:ext cx="2409748" cy="71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任意多边形: 形状 19"/>
          <p:cNvSpPr/>
          <p:nvPr/>
        </p:nvSpPr>
        <p:spPr>
          <a:xfrm flipH="1">
            <a:off x="-1693" y="4263483"/>
            <a:ext cx="4267199" cy="778352"/>
          </a:xfrm>
          <a:custGeom>
            <a:avLst/>
            <a:gdLst>
              <a:gd name="connsiteX0" fmla="*/ 389176 w 4267199"/>
              <a:gd name="connsiteY0" fmla="*/ 0 h 778352"/>
              <a:gd name="connsiteX1" fmla="*/ 4267199 w 4267199"/>
              <a:gd name="connsiteY1" fmla="*/ 0 h 778352"/>
              <a:gd name="connsiteX2" fmla="*/ 4267199 w 4267199"/>
              <a:gd name="connsiteY2" fmla="*/ 778352 h 778352"/>
              <a:gd name="connsiteX3" fmla="*/ 389176 w 4267199"/>
              <a:gd name="connsiteY3" fmla="*/ 778352 h 778352"/>
              <a:gd name="connsiteX4" fmla="*/ 0 w 4267199"/>
              <a:gd name="connsiteY4" fmla="*/ 389176 h 778352"/>
              <a:gd name="connsiteX5" fmla="*/ 389176 w 4267199"/>
              <a:gd name="connsiteY5" fmla="*/ 0 h 77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7199" h="778352">
                <a:moveTo>
                  <a:pt x="389176" y="0"/>
                </a:moveTo>
                <a:lnTo>
                  <a:pt x="4267199" y="0"/>
                </a:lnTo>
                <a:lnTo>
                  <a:pt x="4267199" y="778352"/>
                </a:lnTo>
                <a:lnTo>
                  <a:pt x="389176" y="778352"/>
                </a:lnTo>
                <a:cubicBezTo>
                  <a:pt x="174240" y="778352"/>
                  <a:pt x="0" y="604112"/>
                  <a:pt x="0" y="389176"/>
                </a:cubicBezTo>
                <a:cubicBezTo>
                  <a:pt x="0" y="174240"/>
                  <a:pt x="174240" y="0"/>
                  <a:pt x="38917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项目对接方案制定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4~9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 flipH="1">
            <a:off x="3487522" y="4263666"/>
            <a:ext cx="777985" cy="777985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 lnSpcReduction="20000"/>
          </a:bodyPr>
          <a:lstStyle/>
          <a:p>
            <a:pPr algn="ctr" defTabSz="914400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服务规划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7360" y="6329461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在未来预计直接带动就业</a:t>
            </a:r>
            <a:r>
              <a:rPr lang="en-US" altLang="zh-CN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20+</a:t>
            </a: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人，间接带动就业</a:t>
            </a:r>
            <a:r>
              <a:rPr lang="en-US" altLang="zh-CN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200</a:t>
            </a: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多人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77273" y="1680180"/>
            <a:ext cx="777240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市场运营人员：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现场操作人员：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1"/>
    </mc:Choice>
    <mc:Fallback>
      <p:transition spd="slow" advTm="319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04403" y="926477"/>
            <a:ext cx="11518901" cy="0"/>
            <a:chOff x="497959" y="1001646"/>
            <a:chExt cx="11149544" cy="0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497959" y="1001646"/>
              <a:ext cx="860469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sp>
        <p:nvSpPr>
          <p:cNvPr id="50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7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-182459" y="6368372"/>
            <a:ext cx="12206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4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释放</a:t>
            </a:r>
            <a:r>
              <a:rPr lang="en-US" altLang="zh-CN" sz="24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10%</a:t>
            </a:r>
            <a:r>
              <a:rPr lang="zh-CN" altLang="en-US" sz="24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股权融资</a:t>
            </a:r>
            <a:r>
              <a:rPr lang="en-US" altLang="zh-CN" sz="24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500</a:t>
            </a:r>
            <a:r>
              <a:rPr lang="zh-CN" altLang="en-US" sz="24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万元。未来四年净利润增长率维持在</a:t>
            </a:r>
            <a:r>
              <a:rPr lang="en-US" altLang="zh-CN" sz="24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30%-35%</a:t>
            </a:r>
            <a:r>
              <a:rPr lang="zh-CN" altLang="en-US" sz="24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</a:t>
            </a:r>
            <a:endParaRPr lang="zh-CN" altLang="en-US" sz="24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8308" y="-9982"/>
            <a:ext cx="12192001" cy="589641"/>
            <a:chOff x="0" y="0"/>
            <a:chExt cx="12192001" cy="589641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5401320" y="0"/>
              <a:ext cx="6340945" cy="589641"/>
              <a:chOff x="4281600" y="0"/>
              <a:chExt cx="7925121" cy="589641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0622103" y="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" name="矩形: 圆角 44"/>
          <p:cNvSpPr/>
          <p:nvPr/>
        </p:nvSpPr>
        <p:spPr>
          <a:xfrm>
            <a:off x="4484537" y="693363"/>
            <a:ext cx="3435719" cy="498245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融 资 计 划 与 财 务 预 测</a:t>
            </a:r>
            <a:endParaRPr lang="en-US" altLang="zh-CN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50" y="5580287"/>
            <a:ext cx="1962516" cy="350550"/>
          </a:xfrm>
          <a:prstGeom prst="rect">
            <a:avLst/>
          </a:prstGeom>
        </p:spPr>
      </p:pic>
      <p:graphicFrame>
        <p:nvGraphicFramePr>
          <p:cNvPr id="2" name="图表 1"/>
          <p:cNvGraphicFramePr/>
          <p:nvPr/>
        </p:nvGraphicFramePr>
        <p:xfrm>
          <a:off x="-454544" y="4509376"/>
          <a:ext cx="3608330" cy="2044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754692" y="4010248"/>
            <a:ext cx="1679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融资用途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-571214" y="1947497"/>
          <a:ext cx="3608330" cy="2044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772000" y="1438813"/>
            <a:ext cx="1679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持股比例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94447" y="2034174"/>
            <a:ext cx="1877046" cy="14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q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孙有壮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51%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q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张永安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29%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q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刘震   </a:t>
            </a:r>
            <a:r>
              <a:rPr lang="en-US" altLang="zh-CN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en-US" altLang="zh-CN" b="1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q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胡忠宝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18691" y="4650545"/>
            <a:ext cx="1877046" cy="14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研发成本</a:t>
            </a:r>
            <a:r>
              <a:rPr lang="en-US" altLang="zh-CN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市场拓展</a:t>
            </a:r>
            <a:r>
              <a:rPr lang="en-US" altLang="zh-CN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流动资金</a:t>
            </a:r>
            <a:r>
              <a:rPr lang="en-US" altLang="zh-CN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en-US" altLang="zh-CN" b="1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团队建设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graphicFrame>
        <p:nvGraphicFramePr>
          <p:cNvPr id="11" name="图表 10" descr="7b0a202020202263686172745265734964223a20223230343734353038220a7d0a"/>
          <p:cNvGraphicFramePr/>
          <p:nvPr>
            <p:custDataLst>
              <p:tags r:id="rId9"/>
            </p:custDataLst>
          </p:nvPr>
        </p:nvGraphicFramePr>
        <p:xfrm>
          <a:off x="4584925" y="1191608"/>
          <a:ext cx="7294245" cy="262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直接箭头连接符 13"/>
          <p:cNvCxnSpPr/>
          <p:nvPr/>
        </p:nvCxnSpPr>
        <p:spPr>
          <a:xfrm flipV="1">
            <a:off x="6132102" y="1838079"/>
            <a:ext cx="4199890" cy="959485"/>
          </a:xfrm>
          <a:prstGeom prst="straightConnector1">
            <a:avLst/>
          </a:prstGeom>
          <a:ln w="28575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图表 14" descr="7b0a202020202263686172745265734964223a20223230343734353038220a7d0a"/>
          <p:cNvGraphicFramePr/>
          <p:nvPr>
            <p:custDataLst>
              <p:tags r:id="rId10"/>
            </p:custDataLst>
          </p:nvPr>
        </p:nvGraphicFramePr>
        <p:xfrm>
          <a:off x="4740569" y="4092006"/>
          <a:ext cx="7291070" cy="192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6" name="直接箭头连接符 15"/>
          <p:cNvCxnSpPr/>
          <p:nvPr>
            <p:custDataLst>
              <p:tags r:id="rId11"/>
            </p:custDataLst>
          </p:nvPr>
        </p:nvCxnSpPr>
        <p:spPr>
          <a:xfrm flipV="1">
            <a:off x="6179763" y="4471913"/>
            <a:ext cx="4286330" cy="614229"/>
          </a:xfrm>
          <a:prstGeom prst="straightConnector1">
            <a:avLst/>
          </a:prstGeom>
          <a:ln w="28575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6"/>
    </mc:Choice>
    <mc:Fallback>
      <p:transition spd="slow" advTm="97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圆角矩形 270"/>
          <p:cNvSpPr/>
          <p:nvPr/>
        </p:nvSpPr>
        <p:spPr>
          <a:xfrm>
            <a:off x="91726" y="2658802"/>
            <a:ext cx="12003354" cy="3240016"/>
          </a:xfrm>
          <a:prstGeom prst="roundRect">
            <a:avLst>
              <a:gd name="adj" fmla="val 22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圆角矩形 270"/>
          <p:cNvSpPr/>
          <p:nvPr/>
        </p:nvSpPr>
        <p:spPr>
          <a:xfrm>
            <a:off x="7096562" y="2699982"/>
            <a:ext cx="4550623" cy="3008257"/>
          </a:xfrm>
          <a:prstGeom prst="roundRect">
            <a:avLst>
              <a:gd name="adj" fmla="val 3335"/>
            </a:avLst>
          </a:prstGeom>
          <a:solidFill>
            <a:srgbClr val="FEFEFE"/>
          </a:solidFill>
          <a:ln w="1905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352" y="6281864"/>
            <a:ext cx="12191648" cy="580571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353007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804875" y="6310686"/>
            <a:ext cx="73548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页岩油技术封锁威胁能源安全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379802" y="1212065"/>
            <a:ext cx="1186571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4318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年，美国通过</a:t>
            </a:r>
            <a:r>
              <a:rPr lang="zh-CN" altLang="en-US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页岩油技术革命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石油产量提升了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倍，从油气进口国转变为油气出口国。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31800" indent="-4318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但是，我国油气</a:t>
            </a:r>
            <a:r>
              <a:rPr lang="en-US" altLang="zh-CN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73%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仍需依赖进口，直接威胁国家能源安全。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0" name="Picture 6" descr="https://ss1.bdstatic.com/70cFvXSh_Q1YnxGkpoWK1HF6hhy/it/u=2985911352,1455160691&amp;fm=26&amp;gp=0.jpg"/>
          <p:cNvPicPr>
            <a:picLocks noChangeAspect="1" noChangeArrowheads="1"/>
          </p:cNvPicPr>
          <p:nvPr/>
        </p:nvPicPr>
        <p:blipFill>
          <a:blip r:embed="rId2" cstate="email">
            <a:lum bright="20000" contras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0" b="89426" l="200" r="100000">
                        <a14:foregroundMark x1="87174" y1="52870" x2="65331" y2="49849"/>
                        <a14:foregroundMark x1="64128" y1="27795" x2="66934" y2="68882"/>
                        <a14:foregroundMark x1="58717" y1="34441" x2="58317" y2="50453"/>
                        <a14:foregroundMark x1="60321" y1="28399" x2="61122" y2="49849"/>
                        <a14:foregroundMark x1="54309" y1="38369" x2="51904" y2="38973"/>
                        <a14:foregroundMark x1="42886" y1="35045" x2="4008" y2="64653"/>
                        <a14:foregroundMark x1="93387" y1="62236" x2="65731" y2="7250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H="1">
            <a:off x="5145737" y="3540463"/>
            <a:ext cx="1886297" cy="11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圆角矩形 270"/>
          <p:cNvSpPr/>
          <p:nvPr/>
        </p:nvSpPr>
        <p:spPr>
          <a:xfrm>
            <a:off x="544817" y="2699982"/>
            <a:ext cx="4550623" cy="3008257"/>
          </a:xfrm>
          <a:prstGeom prst="roundRect">
            <a:avLst>
              <a:gd name="adj" fmla="val 3335"/>
            </a:avLst>
          </a:prstGeom>
          <a:solidFill>
            <a:srgbClr val="FEFEFE"/>
          </a:solidFill>
          <a:ln w="1905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3" name="圆角矩形 77"/>
          <p:cNvSpPr/>
          <p:nvPr/>
        </p:nvSpPr>
        <p:spPr>
          <a:xfrm>
            <a:off x="769844" y="2881828"/>
            <a:ext cx="4100567" cy="238363"/>
          </a:xfrm>
          <a:prstGeom prst="roundRect">
            <a:avLst/>
          </a:prstGeom>
          <a:noFill/>
          <a:ln>
            <a:noFill/>
          </a:ln>
          <a:effectLst>
            <a:innerShdw>
              <a:prstClr val="black"/>
            </a:innerShdw>
          </a:effec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美国：</a:t>
            </a: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2012</a:t>
            </a: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，页岩油革命爆发</a:t>
            </a:r>
            <a:endParaRPr lang="zh-CN" altLang="en-US" sz="1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7" name="圆角矩形 83"/>
          <p:cNvSpPr/>
          <p:nvPr/>
        </p:nvSpPr>
        <p:spPr>
          <a:xfrm>
            <a:off x="7371144" y="2887307"/>
            <a:ext cx="4410991" cy="238363"/>
          </a:xfrm>
          <a:prstGeom prst="roundRect">
            <a:avLst/>
          </a:prstGeom>
          <a:noFill/>
          <a:ln>
            <a:noFill/>
          </a:ln>
          <a:effectLst>
            <a:innerShdw>
              <a:prstClr val="black"/>
            </a:innerShdw>
          </a:effec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2023</a:t>
            </a: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年，中国石油对外依存仍很高</a:t>
            </a:r>
            <a:endParaRPr lang="zh-CN" altLang="en-US" sz="1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89595" y="3174873"/>
            <a:ext cx="384692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7574648" y="3144893"/>
            <a:ext cx="384692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: 圆角 44"/>
          <p:cNvSpPr/>
          <p:nvPr/>
        </p:nvSpPr>
        <p:spPr>
          <a:xfrm>
            <a:off x="5045952" y="896105"/>
            <a:ext cx="1975027" cy="493326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行 业 背 景</a:t>
            </a:r>
            <a:endParaRPr lang="zh-CN" altLang="en-US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-9070"/>
            <a:ext cx="12192001" cy="589641"/>
            <a:chOff x="0" y="-9070"/>
            <a:chExt cx="12192001" cy="58964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30" name="组合 29"/>
            <p:cNvGrpSpPr/>
            <p:nvPr/>
          </p:nvGrpSpPr>
          <p:grpSpPr>
            <a:xfrm>
              <a:off x="5401320" y="-9070"/>
              <a:ext cx="6340945" cy="589641"/>
              <a:chOff x="4281600" y="-9070"/>
              <a:chExt cx="7925121" cy="58964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281600" y="-907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232950" y="5385136"/>
            <a:ext cx="3885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CCTV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，国家能源局，中国政府网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65907" y="5411114"/>
            <a:ext cx="5493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数据来源：国务院国有资产监督管理委员会，中国石油和化学工业联合会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70" y="3145075"/>
            <a:ext cx="3267348" cy="224006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05" y="3174873"/>
            <a:ext cx="3310825" cy="212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02560" y="1917700"/>
            <a:ext cx="8279765" cy="42767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当前，“双碳”目标对能源行业发展提出了更高要求，油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气管道作为能源体系重要一环，必将迎来革命性变革。油气管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网作为国家能源基础设施的重要组成部分，其安全与高效运行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至关重要。然而，传统的油气管网管线监控与管理方式面临诸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多挑战，如第三方非法入侵难以实时预警、环焊缝缺陷检测效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率低下且分类不准确、以及管网线路特征识别依赖人工巡检导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致成本高且响应慢等。这些问题不仅威胁着油气管网的安全稳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定，还增加了运维成本和风险。在智能化技术日新月异的今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天，如何利用人工智能技术提升油气管网的智能化管理水平，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成为一个亟待解决的关键问题。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本项目旨在构建一个基于人工智能的油气管网相关平台，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该平台集成了三大核心功能：油气管网第三方入侵安全预警、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3/ 20 </a:t>
            </a:r>
            <a:endParaRPr lang="en-US" altLang="zh-CN" sz="1600" b="1">
              <a:solidFill>
                <a:srgbClr val="FF0000"/>
              </a:solidFill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环焊缝缺陷精准分类和定位、以及油气管网线路特征识别。通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过深度融合机器学习、深度学习、计算机视觉及大数据分析等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前沿技术，并运用深度置信网络、增强学习网络、深度残差网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络、迁移学习等智能网络模型，实现对油气管网的全方位智能 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化监控与管理，为智能油田发展赋能。</a:t>
            </a:r>
            <a:endParaRPr lang="zh-CN" altLang="en-US" sz="16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6"/>
    </mc:Choice>
    <mc:Fallback>
      <p:transition spd="slow" advTm="208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sp>
        <p:nvSpPr>
          <p:cNvPr id="50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z="1800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1" cy="589641"/>
            <a:chOff x="0" y="0"/>
            <a:chExt cx="12192001" cy="5896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5401320" y="0"/>
              <a:ext cx="6340945" cy="589641"/>
              <a:chOff x="4281600" y="0"/>
              <a:chExt cx="7925121" cy="58964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0622103" y="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43" name="文本框 142"/>
          <p:cNvSpPr txBox="1"/>
          <p:nvPr/>
        </p:nvSpPr>
        <p:spPr>
          <a:xfrm>
            <a:off x="8946246" y="3073282"/>
            <a:ext cx="1838546" cy="1156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2027</a:t>
            </a:r>
            <a:r>
              <a:rPr lang="zh-CN" altLang="en-US" sz="16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b="1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与“一带一路”沿线国家企业合作。</a:t>
            </a:r>
            <a:endParaRPr lang="zh-CN" altLang="en-US" sz="1600" b="1" dirty="0">
              <a:solidFill>
                <a:srgbClr val="0F5A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-88900" y="1724299"/>
            <a:ext cx="12184744" cy="3840444"/>
            <a:chOff x="7256" y="1505221"/>
            <a:chExt cx="12184744" cy="3840444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1944978" y="4479273"/>
              <a:ext cx="1990782" cy="0"/>
            </a:xfrm>
            <a:prstGeom prst="line">
              <a:avLst/>
            </a:prstGeom>
            <a:ln w="762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6677629" y="2687359"/>
              <a:ext cx="313719" cy="602096"/>
            </a:xfrm>
            <a:prstGeom prst="line">
              <a:avLst/>
            </a:prstGeom>
            <a:ln w="762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033641" y="2687359"/>
              <a:ext cx="1990782" cy="0"/>
            </a:xfrm>
            <a:prstGeom prst="line">
              <a:avLst/>
            </a:prstGeom>
            <a:ln w="762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8907178" y="1628800"/>
              <a:ext cx="3284822" cy="0"/>
            </a:xfrm>
            <a:prstGeom prst="line">
              <a:avLst/>
            </a:prstGeom>
            <a:ln w="762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256" y="4174270"/>
              <a:ext cx="904168" cy="0"/>
            </a:xfrm>
            <a:prstGeom prst="line">
              <a:avLst/>
            </a:prstGeom>
            <a:ln w="762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48" idx="6"/>
            </p:cNvCxnSpPr>
            <p:nvPr/>
          </p:nvCxnSpPr>
          <p:spPr>
            <a:xfrm flipV="1">
              <a:off x="4122952" y="3518443"/>
              <a:ext cx="418587" cy="876736"/>
            </a:xfrm>
            <a:prstGeom prst="line">
              <a:avLst/>
            </a:prstGeom>
            <a:ln w="762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583832" y="3518442"/>
              <a:ext cx="1990782" cy="0"/>
            </a:xfrm>
            <a:prstGeom prst="line">
              <a:avLst/>
            </a:prstGeom>
            <a:ln w="762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1615778" y="4479273"/>
              <a:ext cx="313719" cy="602096"/>
            </a:xfrm>
            <a:prstGeom prst="line">
              <a:avLst/>
            </a:prstGeom>
            <a:ln w="762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10904570" flipH="1" flipV="1">
              <a:off x="698103" y="3718739"/>
              <a:ext cx="684666" cy="1566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 rot="171317">
              <a:off x="734286" y="3989390"/>
              <a:ext cx="323535" cy="32353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76A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 flipH="1" flipV="1">
              <a:off x="3510217" y="3289455"/>
              <a:ext cx="684666" cy="15664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 rot="183234">
              <a:off x="3837747" y="4308613"/>
              <a:ext cx="323535" cy="32353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78AA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78A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rot="10904570" flipH="1" flipV="1">
              <a:off x="5818295" y="2034719"/>
              <a:ext cx="684666" cy="1566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 rot="171317">
              <a:off x="5854478" y="2305370"/>
              <a:ext cx="323535" cy="32353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A69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A6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 flipV="1">
              <a:off x="8456053" y="1505221"/>
              <a:ext cx="684666" cy="15664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/>
            <p:cNvSpPr/>
            <p:nvPr/>
          </p:nvSpPr>
          <p:spPr>
            <a:xfrm rot="183234">
              <a:off x="8783583" y="2524379"/>
              <a:ext cx="323535" cy="323535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normAutofit fontScale="77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268A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268A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172839" y="2393972"/>
              <a:ext cx="1960332" cy="79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重点向新疆油田、胜利油田进行产品推广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 bwMode="auto">
            <a:xfrm>
              <a:off x="1758214" y="4994526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2638791" y="2345254"/>
              <a:ext cx="1990782" cy="1201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进军数据采集硬件市场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完成软件国际版研发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3" name="文本框 62"/>
            <p:cNvSpPr txBox="1"/>
            <p:nvPr/>
          </p:nvSpPr>
          <p:spPr bwMode="auto">
            <a:xfrm>
              <a:off x="4240338" y="4300798"/>
              <a:ext cx="2537786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5609816" y="3921803"/>
              <a:ext cx="2097335" cy="797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抢占存量市场，开始部署研发软件的国际版。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5" name="文本框 64"/>
            <p:cNvSpPr txBox="1"/>
            <p:nvPr/>
          </p:nvSpPr>
          <p:spPr bwMode="auto">
            <a:xfrm>
              <a:off x="4541539" y="1708689"/>
              <a:ext cx="2623987" cy="339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defTabSz="914400">
                <a:spcBef>
                  <a:spcPct val="0"/>
                </a:spcBef>
                <a:defRPr/>
              </a:pPr>
              <a:r>
                <a:rPr lang="en-US" altLang="zh-CN" sz="1800" b="1" dirty="0">
                  <a:solidFill>
                    <a:srgbClr val="0F5A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2026</a:t>
              </a:r>
              <a:r>
                <a:rPr lang="zh-CN" altLang="en-US" sz="1800" b="1" dirty="0">
                  <a:solidFill>
                    <a:srgbClr val="0F5A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年，打开国际市场。</a:t>
              </a:r>
              <a:endParaRPr lang="en-US" altLang="zh-CN" sz="1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64839" y="3250806"/>
            <a:ext cx="2068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年，扩大向各个油田应用规模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53" y="3314841"/>
            <a:ext cx="1838546" cy="109821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文本框 70"/>
          <p:cNvSpPr txBox="1"/>
          <p:nvPr/>
        </p:nvSpPr>
        <p:spPr>
          <a:xfrm>
            <a:off x="3362620" y="5108565"/>
            <a:ext cx="2191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1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年，成立业务部，拓宽公司业务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85" y="4798267"/>
            <a:ext cx="1916901" cy="1139936"/>
          </a:xfrm>
          <a:prstGeom prst="rect">
            <a:avLst/>
          </a:pr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995" y="1336784"/>
            <a:ext cx="1817449" cy="99267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67" y="3072024"/>
            <a:ext cx="1816351" cy="1031116"/>
          </a:xfrm>
          <a:prstGeom prst="rect">
            <a:avLst/>
          </a:pr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组合 73"/>
          <p:cNvGrpSpPr/>
          <p:nvPr/>
        </p:nvGrpSpPr>
        <p:grpSpPr>
          <a:xfrm>
            <a:off x="336549" y="988297"/>
            <a:ext cx="11518901" cy="0"/>
            <a:chOff x="497959" y="1001646"/>
            <a:chExt cx="11149544" cy="0"/>
          </a:xfrm>
        </p:grpSpPr>
        <p:cxnSp>
          <p:nvCxnSpPr>
            <p:cNvPr id="75" name="直接连接符 74"/>
            <p:cNvCxnSpPr/>
            <p:nvPr/>
          </p:nvCxnSpPr>
          <p:spPr>
            <a:xfrm flipH="1">
              <a:off x="497959" y="1001646"/>
              <a:ext cx="8604692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矩形: 圆角 44"/>
          <p:cNvSpPr/>
          <p:nvPr/>
        </p:nvSpPr>
        <p:spPr>
          <a:xfrm>
            <a:off x="5104174" y="754027"/>
            <a:ext cx="1965195" cy="493326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发 展 规 划</a:t>
            </a:r>
            <a:endParaRPr lang="zh-CN" altLang="en-US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7360" y="6329461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脚踏实地，步步为营，争做国家能源安全的 “中国芯”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1"/>
    </mc:Choice>
    <mc:Fallback>
      <p:transition spd="slow" advTm="319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图片 58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3" y="5477"/>
            <a:ext cx="12202643" cy="6849106"/>
          </a:xfrm>
          <a:prstGeom prst="rect">
            <a:avLst/>
          </a:prstGeom>
        </p:spPr>
      </p:pic>
      <p:grpSp>
        <p:nvGrpSpPr>
          <p:cNvPr id="252" name="组合 251"/>
          <p:cNvGrpSpPr/>
          <p:nvPr/>
        </p:nvGrpSpPr>
        <p:grpSpPr>
          <a:xfrm>
            <a:off x="3983111" y="5154391"/>
            <a:ext cx="656767" cy="1519406"/>
            <a:chOff x="4635500" y="3690938"/>
            <a:chExt cx="1463675" cy="3438525"/>
          </a:xfrm>
          <a:solidFill>
            <a:srgbClr val="0066C8"/>
          </a:solidFill>
        </p:grpSpPr>
        <p:sp>
          <p:nvSpPr>
            <p:cNvPr id="253" name="Freeform 20"/>
            <p:cNvSpPr/>
            <p:nvPr/>
          </p:nvSpPr>
          <p:spPr bwMode="auto">
            <a:xfrm>
              <a:off x="5429250" y="4105275"/>
              <a:ext cx="669925" cy="431800"/>
            </a:xfrm>
            <a:custGeom>
              <a:avLst/>
              <a:gdLst>
                <a:gd name="T0" fmla="*/ 26 w 38"/>
                <a:gd name="T1" fmla="*/ 1 h 25"/>
                <a:gd name="T2" fmla="*/ 37 w 38"/>
                <a:gd name="T3" fmla="*/ 13 h 25"/>
                <a:gd name="T4" fmla="*/ 25 w 38"/>
                <a:gd name="T5" fmla="*/ 24 h 25"/>
                <a:gd name="T6" fmla="*/ 0 w 38"/>
                <a:gd name="T7" fmla="*/ 23 h 25"/>
                <a:gd name="T8" fmla="*/ 26 w 38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5">
                  <a:moveTo>
                    <a:pt x="26" y="1"/>
                  </a:moveTo>
                  <a:cubicBezTo>
                    <a:pt x="33" y="1"/>
                    <a:pt x="38" y="7"/>
                    <a:pt x="37" y="13"/>
                  </a:cubicBezTo>
                  <a:cubicBezTo>
                    <a:pt x="37" y="19"/>
                    <a:pt x="31" y="25"/>
                    <a:pt x="25" y="24"/>
                  </a:cubicBezTo>
                  <a:cubicBezTo>
                    <a:pt x="17" y="22"/>
                    <a:pt x="11" y="16"/>
                    <a:pt x="0" y="23"/>
                  </a:cubicBezTo>
                  <a:cubicBezTo>
                    <a:pt x="6" y="12"/>
                    <a:pt x="19" y="0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54" name="Freeform 21"/>
            <p:cNvSpPr/>
            <p:nvPr/>
          </p:nvSpPr>
          <p:spPr bwMode="auto">
            <a:xfrm>
              <a:off x="4635500" y="4105275"/>
              <a:ext cx="652462" cy="431800"/>
            </a:xfrm>
            <a:custGeom>
              <a:avLst/>
              <a:gdLst>
                <a:gd name="T0" fmla="*/ 11 w 37"/>
                <a:gd name="T1" fmla="*/ 1 h 25"/>
                <a:gd name="T2" fmla="*/ 0 w 37"/>
                <a:gd name="T3" fmla="*/ 13 h 25"/>
                <a:gd name="T4" fmla="*/ 12 w 37"/>
                <a:gd name="T5" fmla="*/ 24 h 25"/>
                <a:gd name="T6" fmla="*/ 37 w 37"/>
                <a:gd name="T7" fmla="*/ 23 h 25"/>
                <a:gd name="T8" fmla="*/ 11 w 37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5">
                  <a:moveTo>
                    <a:pt x="11" y="1"/>
                  </a:moveTo>
                  <a:cubicBezTo>
                    <a:pt x="5" y="1"/>
                    <a:pt x="0" y="7"/>
                    <a:pt x="0" y="13"/>
                  </a:cubicBezTo>
                  <a:cubicBezTo>
                    <a:pt x="0" y="19"/>
                    <a:pt x="6" y="25"/>
                    <a:pt x="12" y="24"/>
                  </a:cubicBezTo>
                  <a:cubicBezTo>
                    <a:pt x="20" y="22"/>
                    <a:pt x="26" y="16"/>
                    <a:pt x="37" y="23"/>
                  </a:cubicBezTo>
                  <a:cubicBezTo>
                    <a:pt x="31" y="12"/>
                    <a:pt x="19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55" name="Freeform 22"/>
            <p:cNvSpPr/>
            <p:nvPr/>
          </p:nvSpPr>
          <p:spPr bwMode="auto">
            <a:xfrm>
              <a:off x="4865688" y="3776663"/>
              <a:ext cx="439737" cy="690563"/>
            </a:xfrm>
            <a:custGeom>
              <a:avLst/>
              <a:gdLst>
                <a:gd name="T0" fmla="*/ 17 w 25"/>
                <a:gd name="T1" fmla="*/ 5 h 40"/>
                <a:gd name="T2" fmla="*/ 2 w 25"/>
                <a:gd name="T3" fmla="*/ 9 h 40"/>
                <a:gd name="T4" fmla="*/ 7 w 25"/>
                <a:gd name="T5" fmla="*/ 21 h 40"/>
                <a:gd name="T6" fmla="*/ 25 w 25"/>
                <a:gd name="T7" fmla="*/ 40 h 40"/>
                <a:gd name="T8" fmla="*/ 17 w 25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0">
                  <a:moveTo>
                    <a:pt x="17" y="5"/>
                  </a:moveTo>
                  <a:cubicBezTo>
                    <a:pt x="9" y="0"/>
                    <a:pt x="3" y="4"/>
                    <a:pt x="2" y="9"/>
                  </a:cubicBezTo>
                  <a:cubicBezTo>
                    <a:pt x="0" y="14"/>
                    <a:pt x="3" y="18"/>
                    <a:pt x="7" y="21"/>
                  </a:cubicBezTo>
                  <a:cubicBezTo>
                    <a:pt x="15" y="25"/>
                    <a:pt x="20" y="30"/>
                    <a:pt x="25" y="40"/>
                  </a:cubicBezTo>
                  <a:cubicBezTo>
                    <a:pt x="25" y="27"/>
                    <a:pt x="22" y="9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56" name="Freeform 23"/>
            <p:cNvSpPr/>
            <p:nvPr/>
          </p:nvSpPr>
          <p:spPr bwMode="auto">
            <a:xfrm>
              <a:off x="5411788" y="3776663"/>
              <a:ext cx="441325" cy="690563"/>
            </a:xfrm>
            <a:custGeom>
              <a:avLst/>
              <a:gdLst>
                <a:gd name="T0" fmla="*/ 9 w 25"/>
                <a:gd name="T1" fmla="*/ 5 h 40"/>
                <a:gd name="T2" fmla="*/ 24 w 25"/>
                <a:gd name="T3" fmla="*/ 9 h 40"/>
                <a:gd name="T4" fmla="*/ 18 w 25"/>
                <a:gd name="T5" fmla="*/ 21 h 40"/>
                <a:gd name="T6" fmla="*/ 0 w 25"/>
                <a:gd name="T7" fmla="*/ 40 h 40"/>
                <a:gd name="T8" fmla="*/ 9 w 25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0">
                  <a:moveTo>
                    <a:pt x="9" y="5"/>
                  </a:moveTo>
                  <a:cubicBezTo>
                    <a:pt x="16" y="0"/>
                    <a:pt x="22" y="4"/>
                    <a:pt x="24" y="9"/>
                  </a:cubicBezTo>
                  <a:cubicBezTo>
                    <a:pt x="25" y="14"/>
                    <a:pt x="22" y="18"/>
                    <a:pt x="18" y="21"/>
                  </a:cubicBezTo>
                  <a:cubicBezTo>
                    <a:pt x="10" y="25"/>
                    <a:pt x="5" y="30"/>
                    <a:pt x="0" y="40"/>
                  </a:cubicBezTo>
                  <a:cubicBezTo>
                    <a:pt x="0" y="27"/>
                    <a:pt x="3" y="9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57" name="Freeform 24"/>
            <p:cNvSpPr/>
            <p:nvPr/>
          </p:nvSpPr>
          <p:spPr bwMode="auto">
            <a:xfrm>
              <a:off x="5235575" y="3690938"/>
              <a:ext cx="246062" cy="587375"/>
            </a:xfrm>
            <a:custGeom>
              <a:avLst/>
              <a:gdLst>
                <a:gd name="T0" fmla="*/ 13 w 14"/>
                <a:gd name="T1" fmla="*/ 10 h 34"/>
                <a:gd name="T2" fmla="*/ 14 w 14"/>
                <a:gd name="T3" fmla="*/ 7 h 34"/>
                <a:gd name="T4" fmla="*/ 7 w 14"/>
                <a:gd name="T5" fmla="*/ 0 h 34"/>
                <a:gd name="T6" fmla="*/ 0 w 14"/>
                <a:gd name="T7" fmla="*/ 7 h 34"/>
                <a:gd name="T8" fmla="*/ 1 w 14"/>
                <a:gd name="T9" fmla="*/ 10 h 34"/>
                <a:gd name="T10" fmla="*/ 7 w 14"/>
                <a:gd name="T11" fmla="*/ 34 h 34"/>
                <a:gd name="T12" fmla="*/ 13 w 14"/>
                <a:gd name="T1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13" y="10"/>
                  </a:moveTo>
                  <a:cubicBezTo>
                    <a:pt x="14" y="9"/>
                    <a:pt x="14" y="8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1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58" name="Freeform 25"/>
            <p:cNvSpPr/>
            <p:nvPr/>
          </p:nvSpPr>
          <p:spPr bwMode="auto">
            <a:xfrm>
              <a:off x="5429250" y="4105275"/>
              <a:ext cx="669925" cy="431800"/>
            </a:xfrm>
            <a:custGeom>
              <a:avLst/>
              <a:gdLst>
                <a:gd name="T0" fmla="*/ 26 w 38"/>
                <a:gd name="T1" fmla="*/ 1 h 25"/>
                <a:gd name="T2" fmla="*/ 37 w 38"/>
                <a:gd name="T3" fmla="*/ 13 h 25"/>
                <a:gd name="T4" fmla="*/ 25 w 38"/>
                <a:gd name="T5" fmla="*/ 24 h 25"/>
                <a:gd name="T6" fmla="*/ 0 w 38"/>
                <a:gd name="T7" fmla="*/ 23 h 25"/>
                <a:gd name="T8" fmla="*/ 26 w 38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5">
                  <a:moveTo>
                    <a:pt x="26" y="1"/>
                  </a:moveTo>
                  <a:cubicBezTo>
                    <a:pt x="33" y="1"/>
                    <a:pt x="38" y="7"/>
                    <a:pt x="37" y="13"/>
                  </a:cubicBezTo>
                  <a:cubicBezTo>
                    <a:pt x="37" y="19"/>
                    <a:pt x="31" y="25"/>
                    <a:pt x="25" y="24"/>
                  </a:cubicBezTo>
                  <a:cubicBezTo>
                    <a:pt x="17" y="22"/>
                    <a:pt x="11" y="16"/>
                    <a:pt x="0" y="23"/>
                  </a:cubicBezTo>
                  <a:cubicBezTo>
                    <a:pt x="6" y="12"/>
                    <a:pt x="19" y="0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59" name="Freeform 26"/>
            <p:cNvSpPr/>
            <p:nvPr/>
          </p:nvSpPr>
          <p:spPr bwMode="auto">
            <a:xfrm>
              <a:off x="5411788" y="3776663"/>
              <a:ext cx="441325" cy="690563"/>
            </a:xfrm>
            <a:custGeom>
              <a:avLst/>
              <a:gdLst>
                <a:gd name="T0" fmla="*/ 9 w 25"/>
                <a:gd name="T1" fmla="*/ 5 h 40"/>
                <a:gd name="T2" fmla="*/ 24 w 25"/>
                <a:gd name="T3" fmla="*/ 9 h 40"/>
                <a:gd name="T4" fmla="*/ 18 w 25"/>
                <a:gd name="T5" fmla="*/ 21 h 40"/>
                <a:gd name="T6" fmla="*/ 0 w 25"/>
                <a:gd name="T7" fmla="*/ 40 h 40"/>
                <a:gd name="T8" fmla="*/ 9 w 25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0">
                  <a:moveTo>
                    <a:pt x="9" y="5"/>
                  </a:moveTo>
                  <a:cubicBezTo>
                    <a:pt x="16" y="0"/>
                    <a:pt x="22" y="4"/>
                    <a:pt x="24" y="9"/>
                  </a:cubicBezTo>
                  <a:cubicBezTo>
                    <a:pt x="25" y="14"/>
                    <a:pt x="22" y="18"/>
                    <a:pt x="18" y="21"/>
                  </a:cubicBezTo>
                  <a:cubicBezTo>
                    <a:pt x="10" y="25"/>
                    <a:pt x="5" y="30"/>
                    <a:pt x="0" y="40"/>
                  </a:cubicBezTo>
                  <a:cubicBezTo>
                    <a:pt x="0" y="27"/>
                    <a:pt x="3" y="9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0" name="Freeform 27"/>
            <p:cNvSpPr/>
            <p:nvPr/>
          </p:nvSpPr>
          <p:spPr bwMode="auto">
            <a:xfrm>
              <a:off x="5359400" y="3690938"/>
              <a:ext cx="122237" cy="569913"/>
            </a:xfrm>
            <a:custGeom>
              <a:avLst/>
              <a:gdLst>
                <a:gd name="T0" fmla="*/ 6 w 7"/>
                <a:gd name="T1" fmla="*/ 10 h 33"/>
                <a:gd name="T2" fmla="*/ 7 w 7"/>
                <a:gd name="T3" fmla="*/ 7 h 33"/>
                <a:gd name="T4" fmla="*/ 0 w 7"/>
                <a:gd name="T5" fmla="*/ 0 h 33"/>
                <a:gd name="T6" fmla="*/ 0 w 7"/>
                <a:gd name="T7" fmla="*/ 0 h 33"/>
                <a:gd name="T8" fmla="*/ 0 w 7"/>
                <a:gd name="T9" fmla="*/ 33 h 33"/>
                <a:gd name="T10" fmla="*/ 6 w 7"/>
                <a:gd name="T11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33">
                  <a:moveTo>
                    <a:pt x="6" y="10"/>
                  </a:moveTo>
                  <a:cubicBezTo>
                    <a:pt x="7" y="9"/>
                    <a:pt x="7" y="8"/>
                    <a:pt x="7" y="7"/>
                  </a:cubicBezTo>
                  <a:cubicBezTo>
                    <a:pt x="7" y="3"/>
                    <a:pt x="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1" name="Freeform 28"/>
            <p:cNvSpPr/>
            <p:nvPr/>
          </p:nvSpPr>
          <p:spPr bwMode="auto">
            <a:xfrm>
              <a:off x="4918075" y="5849938"/>
              <a:ext cx="900112" cy="571500"/>
            </a:xfrm>
            <a:custGeom>
              <a:avLst/>
              <a:gdLst>
                <a:gd name="T0" fmla="*/ 567 w 567"/>
                <a:gd name="T1" fmla="*/ 0 h 360"/>
                <a:gd name="T2" fmla="*/ 0 w 567"/>
                <a:gd name="T3" fmla="*/ 305 h 360"/>
                <a:gd name="T4" fmla="*/ 0 w 567"/>
                <a:gd name="T5" fmla="*/ 360 h 360"/>
                <a:gd name="T6" fmla="*/ 567 w 567"/>
                <a:gd name="T7" fmla="*/ 55 h 360"/>
                <a:gd name="T8" fmla="*/ 567 w 567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360">
                  <a:moveTo>
                    <a:pt x="567" y="0"/>
                  </a:moveTo>
                  <a:lnTo>
                    <a:pt x="0" y="305"/>
                  </a:lnTo>
                  <a:lnTo>
                    <a:pt x="0" y="360"/>
                  </a:lnTo>
                  <a:lnTo>
                    <a:pt x="567" y="55"/>
                  </a:lnTo>
                  <a:lnTo>
                    <a:pt x="5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2" name="Freeform 29"/>
            <p:cNvSpPr/>
            <p:nvPr/>
          </p:nvSpPr>
          <p:spPr bwMode="auto">
            <a:xfrm>
              <a:off x="4918075" y="5849938"/>
              <a:ext cx="900112" cy="571500"/>
            </a:xfrm>
            <a:custGeom>
              <a:avLst/>
              <a:gdLst>
                <a:gd name="T0" fmla="*/ 0 w 567"/>
                <a:gd name="T1" fmla="*/ 0 h 360"/>
                <a:gd name="T2" fmla="*/ 567 w 567"/>
                <a:gd name="T3" fmla="*/ 305 h 360"/>
                <a:gd name="T4" fmla="*/ 567 w 567"/>
                <a:gd name="T5" fmla="*/ 360 h 360"/>
                <a:gd name="T6" fmla="*/ 0 w 567"/>
                <a:gd name="T7" fmla="*/ 55 h 360"/>
                <a:gd name="T8" fmla="*/ 0 w 567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360">
                  <a:moveTo>
                    <a:pt x="0" y="0"/>
                  </a:moveTo>
                  <a:lnTo>
                    <a:pt x="567" y="305"/>
                  </a:lnTo>
                  <a:lnTo>
                    <a:pt x="567" y="360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3" name="Freeform 30"/>
            <p:cNvSpPr/>
            <p:nvPr/>
          </p:nvSpPr>
          <p:spPr bwMode="auto">
            <a:xfrm>
              <a:off x="5006975" y="5314950"/>
              <a:ext cx="704850" cy="569913"/>
            </a:xfrm>
            <a:custGeom>
              <a:avLst/>
              <a:gdLst>
                <a:gd name="T0" fmla="*/ 444 w 444"/>
                <a:gd name="T1" fmla="*/ 0 h 359"/>
                <a:gd name="T2" fmla="*/ 0 w 444"/>
                <a:gd name="T3" fmla="*/ 305 h 359"/>
                <a:gd name="T4" fmla="*/ 0 w 444"/>
                <a:gd name="T5" fmla="*/ 359 h 359"/>
                <a:gd name="T6" fmla="*/ 444 w 444"/>
                <a:gd name="T7" fmla="*/ 54 h 359"/>
                <a:gd name="T8" fmla="*/ 444 w 444"/>
                <a:gd name="T9" fmla="*/ 33 h 359"/>
                <a:gd name="T10" fmla="*/ 444 w 444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359">
                  <a:moveTo>
                    <a:pt x="444" y="0"/>
                  </a:moveTo>
                  <a:lnTo>
                    <a:pt x="0" y="305"/>
                  </a:lnTo>
                  <a:lnTo>
                    <a:pt x="0" y="359"/>
                  </a:lnTo>
                  <a:lnTo>
                    <a:pt x="444" y="54"/>
                  </a:lnTo>
                  <a:lnTo>
                    <a:pt x="444" y="33"/>
                  </a:lnTo>
                  <a:lnTo>
                    <a:pt x="4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4" name="Freeform 31"/>
            <p:cNvSpPr/>
            <p:nvPr/>
          </p:nvSpPr>
          <p:spPr bwMode="auto">
            <a:xfrm>
              <a:off x="5006975" y="5314950"/>
              <a:ext cx="704850" cy="569913"/>
            </a:xfrm>
            <a:custGeom>
              <a:avLst/>
              <a:gdLst>
                <a:gd name="T0" fmla="*/ 11 w 444"/>
                <a:gd name="T1" fmla="*/ 0 h 359"/>
                <a:gd name="T2" fmla="*/ 444 w 444"/>
                <a:gd name="T3" fmla="*/ 305 h 359"/>
                <a:gd name="T4" fmla="*/ 444 w 444"/>
                <a:gd name="T5" fmla="*/ 359 h 359"/>
                <a:gd name="T6" fmla="*/ 0 w 444"/>
                <a:gd name="T7" fmla="*/ 54 h 359"/>
                <a:gd name="T8" fmla="*/ 0 w 444"/>
                <a:gd name="T9" fmla="*/ 33 h 359"/>
                <a:gd name="T10" fmla="*/ 11 w 444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4" h="359">
                  <a:moveTo>
                    <a:pt x="11" y="0"/>
                  </a:moveTo>
                  <a:lnTo>
                    <a:pt x="444" y="305"/>
                  </a:lnTo>
                  <a:lnTo>
                    <a:pt x="444" y="359"/>
                  </a:lnTo>
                  <a:lnTo>
                    <a:pt x="0" y="54"/>
                  </a:lnTo>
                  <a:lnTo>
                    <a:pt x="0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5" name="Freeform 32"/>
            <p:cNvSpPr/>
            <p:nvPr/>
          </p:nvSpPr>
          <p:spPr bwMode="auto">
            <a:xfrm>
              <a:off x="4776788" y="6386513"/>
              <a:ext cx="1163637" cy="708025"/>
            </a:xfrm>
            <a:custGeom>
              <a:avLst/>
              <a:gdLst>
                <a:gd name="T0" fmla="*/ 722 w 733"/>
                <a:gd name="T1" fmla="*/ 0 h 446"/>
                <a:gd name="T2" fmla="*/ 0 w 733"/>
                <a:gd name="T3" fmla="*/ 381 h 446"/>
                <a:gd name="T4" fmla="*/ 0 w 733"/>
                <a:gd name="T5" fmla="*/ 446 h 446"/>
                <a:gd name="T6" fmla="*/ 733 w 733"/>
                <a:gd name="T7" fmla="*/ 54 h 446"/>
                <a:gd name="T8" fmla="*/ 722 w 733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446">
                  <a:moveTo>
                    <a:pt x="722" y="0"/>
                  </a:moveTo>
                  <a:lnTo>
                    <a:pt x="0" y="381"/>
                  </a:lnTo>
                  <a:lnTo>
                    <a:pt x="0" y="446"/>
                  </a:lnTo>
                  <a:lnTo>
                    <a:pt x="733" y="54"/>
                  </a:lnTo>
                  <a:lnTo>
                    <a:pt x="7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6" name="Freeform 33"/>
            <p:cNvSpPr/>
            <p:nvPr/>
          </p:nvSpPr>
          <p:spPr bwMode="auto">
            <a:xfrm>
              <a:off x="4794250" y="6386513"/>
              <a:ext cx="1146175" cy="708025"/>
            </a:xfrm>
            <a:custGeom>
              <a:avLst/>
              <a:gdLst>
                <a:gd name="T0" fmla="*/ 11 w 722"/>
                <a:gd name="T1" fmla="*/ 0 h 446"/>
                <a:gd name="T2" fmla="*/ 722 w 722"/>
                <a:gd name="T3" fmla="*/ 381 h 446"/>
                <a:gd name="T4" fmla="*/ 722 w 722"/>
                <a:gd name="T5" fmla="*/ 446 h 446"/>
                <a:gd name="T6" fmla="*/ 0 w 722"/>
                <a:gd name="T7" fmla="*/ 54 h 446"/>
                <a:gd name="T8" fmla="*/ 11 w 722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6">
                  <a:moveTo>
                    <a:pt x="11" y="0"/>
                  </a:moveTo>
                  <a:lnTo>
                    <a:pt x="722" y="381"/>
                  </a:lnTo>
                  <a:lnTo>
                    <a:pt x="722" y="446"/>
                  </a:lnTo>
                  <a:lnTo>
                    <a:pt x="0" y="5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7" name="Freeform 34"/>
            <p:cNvSpPr/>
            <p:nvPr/>
          </p:nvSpPr>
          <p:spPr bwMode="auto">
            <a:xfrm>
              <a:off x="5129213" y="4692650"/>
              <a:ext cx="476250" cy="639763"/>
            </a:xfrm>
            <a:custGeom>
              <a:avLst/>
              <a:gdLst>
                <a:gd name="T0" fmla="*/ 300 w 300"/>
                <a:gd name="T1" fmla="*/ 0 h 403"/>
                <a:gd name="T2" fmla="*/ 0 w 300"/>
                <a:gd name="T3" fmla="*/ 348 h 403"/>
                <a:gd name="T4" fmla="*/ 0 w 300"/>
                <a:gd name="T5" fmla="*/ 403 h 403"/>
                <a:gd name="T6" fmla="*/ 300 w 300"/>
                <a:gd name="T7" fmla="*/ 54 h 403"/>
                <a:gd name="T8" fmla="*/ 300 w 300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03">
                  <a:moveTo>
                    <a:pt x="300" y="0"/>
                  </a:moveTo>
                  <a:lnTo>
                    <a:pt x="0" y="348"/>
                  </a:lnTo>
                  <a:lnTo>
                    <a:pt x="0" y="403"/>
                  </a:lnTo>
                  <a:lnTo>
                    <a:pt x="300" y="54"/>
                  </a:lnTo>
                  <a:lnTo>
                    <a:pt x="3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8" name="Freeform 35"/>
            <p:cNvSpPr/>
            <p:nvPr/>
          </p:nvSpPr>
          <p:spPr bwMode="auto">
            <a:xfrm>
              <a:off x="5129213" y="4692650"/>
              <a:ext cx="476250" cy="639763"/>
            </a:xfrm>
            <a:custGeom>
              <a:avLst/>
              <a:gdLst>
                <a:gd name="T0" fmla="*/ 0 w 300"/>
                <a:gd name="T1" fmla="*/ 0 h 403"/>
                <a:gd name="T2" fmla="*/ 300 w 300"/>
                <a:gd name="T3" fmla="*/ 348 h 403"/>
                <a:gd name="T4" fmla="*/ 300 w 300"/>
                <a:gd name="T5" fmla="*/ 403 h 403"/>
                <a:gd name="T6" fmla="*/ 0 w 300"/>
                <a:gd name="T7" fmla="*/ 54 h 403"/>
                <a:gd name="T8" fmla="*/ 0 w 300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03">
                  <a:moveTo>
                    <a:pt x="0" y="0"/>
                  </a:moveTo>
                  <a:lnTo>
                    <a:pt x="300" y="348"/>
                  </a:lnTo>
                  <a:lnTo>
                    <a:pt x="300" y="403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9" name="Rectangle 36"/>
            <p:cNvSpPr>
              <a:spLocks noChangeArrowheads="1"/>
            </p:cNvSpPr>
            <p:nvPr/>
          </p:nvSpPr>
          <p:spPr bwMode="auto">
            <a:xfrm>
              <a:off x="4970463" y="5816600"/>
              <a:ext cx="776287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0" name="Rectangle 37"/>
            <p:cNvSpPr>
              <a:spLocks noChangeArrowheads="1"/>
            </p:cNvSpPr>
            <p:nvPr/>
          </p:nvSpPr>
          <p:spPr bwMode="auto">
            <a:xfrm>
              <a:off x="5041900" y="5280025"/>
              <a:ext cx="63500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1" name="Rectangle 38"/>
            <p:cNvSpPr>
              <a:spLocks noChangeArrowheads="1"/>
            </p:cNvSpPr>
            <p:nvPr/>
          </p:nvSpPr>
          <p:spPr bwMode="auto">
            <a:xfrm>
              <a:off x="4865688" y="6369050"/>
              <a:ext cx="987425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2" name="Rectangle 39"/>
            <p:cNvSpPr>
              <a:spLocks noChangeArrowheads="1"/>
            </p:cNvSpPr>
            <p:nvPr/>
          </p:nvSpPr>
          <p:spPr bwMode="auto">
            <a:xfrm>
              <a:off x="4759325" y="6991350"/>
              <a:ext cx="1198562" cy="103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3" name="Freeform 40"/>
            <p:cNvSpPr/>
            <p:nvPr/>
          </p:nvSpPr>
          <p:spPr bwMode="auto">
            <a:xfrm>
              <a:off x="4652963" y="4640263"/>
              <a:ext cx="1411287" cy="2489200"/>
            </a:xfrm>
            <a:custGeom>
              <a:avLst/>
              <a:gdLst>
                <a:gd name="T0" fmla="*/ 311 w 889"/>
                <a:gd name="T1" fmla="*/ 0 h 1568"/>
                <a:gd name="T2" fmla="*/ 578 w 889"/>
                <a:gd name="T3" fmla="*/ 0 h 1568"/>
                <a:gd name="T4" fmla="*/ 889 w 889"/>
                <a:gd name="T5" fmla="*/ 1568 h 1568"/>
                <a:gd name="T6" fmla="*/ 800 w 889"/>
                <a:gd name="T7" fmla="*/ 1568 h 1568"/>
                <a:gd name="T8" fmla="*/ 522 w 889"/>
                <a:gd name="T9" fmla="*/ 77 h 1568"/>
                <a:gd name="T10" fmla="*/ 367 w 889"/>
                <a:gd name="T11" fmla="*/ 77 h 1568"/>
                <a:gd name="T12" fmla="*/ 89 w 889"/>
                <a:gd name="T13" fmla="*/ 1568 h 1568"/>
                <a:gd name="T14" fmla="*/ 0 w 889"/>
                <a:gd name="T15" fmla="*/ 1568 h 1568"/>
                <a:gd name="T16" fmla="*/ 311 w 889"/>
                <a:gd name="T17" fmla="*/ 0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9" h="1568">
                  <a:moveTo>
                    <a:pt x="311" y="0"/>
                  </a:moveTo>
                  <a:lnTo>
                    <a:pt x="578" y="0"/>
                  </a:lnTo>
                  <a:lnTo>
                    <a:pt x="889" y="1568"/>
                  </a:lnTo>
                  <a:lnTo>
                    <a:pt x="800" y="1568"/>
                  </a:lnTo>
                  <a:lnTo>
                    <a:pt x="522" y="77"/>
                  </a:lnTo>
                  <a:lnTo>
                    <a:pt x="367" y="77"/>
                  </a:lnTo>
                  <a:lnTo>
                    <a:pt x="89" y="1568"/>
                  </a:lnTo>
                  <a:lnTo>
                    <a:pt x="0" y="1568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4" name="Freeform 41"/>
            <p:cNvSpPr/>
            <p:nvPr/>
          </p:nvSpPr>
          <p:spPr bwMode="auto">
            <a:xfrm>
              <a:off x="5359400" y="5849938"/>
              <a:ext cx="458787" cy="328613"/>
            </a:xfrm>
            <a:custGeom>
              <a:avLst/>
              <a:gdLst>
                <a:gd name="T0" fmla="*/ 289 w 289"/>
                <a:gd name="T1" fmla="*/ 0 h 207"/>
                <a:gd name="T2" fmla="*/ 0 w 289"/>
                <a:gd name="T3" fmla="*/ 153 h 207"/>
                <a:gd name="T4" fmla="*/ 0 w 289"/>
                <a:gd name="T5" fmla="*/ 207 h 207"/>
                <a:gd name="T6" fmla="*/ 289 w 289"/>
                <a:gd name="T7" fmla="*/ 55 h 207"/>
                <a:gd name="T8" fmla="*/ 289 w 289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07">
                  <a:moveTo>
                    <a:pt x="289" y="0"/>
                  </a:moveTo>
                  <a:lnTo>
                    <a:pt x="0" y="153"/>
                  </a:lnTo>
                  <a:lnTo>
                    <a:pt x="0" y="207"/>
                  </a:lnTo>
                  <a:lnTo>
                    <a:pt x="289" y="55"/>
                  </a:lnTo>
                  <a:lnTo>
                    <a:pt x="28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5" name="Freeform 42"/>
            <p:cNvSpPr/>
            <p:nvPr/>
          </p:nvSpPr>
          <p:spPr bwMode="auto">
            <a:xfrm>
              <a:off x="5359400" y="6092825"/>
              <a:ext cx="458787" cy="328613"/>
            </a:xfrm>
            <a:custGeom>
              <a:avLst/>
              <a:gdLst>
                <a:gd name="T0" fmla="*/ 0 w 289"/>
                <a:gd name="T1" fmla="*/ 0 h 207"/>
                <a:gd name="T2" fmla="*/ 289 w 289"/>
                <a:gd name="T3" fmla="*/ 152 h 207"/>
                <a:gd name="T4" fmla="*/ 289 w 289"/>
                <a:gd name="T5" fmla="*/ 207 h 207"/>
                <a:gd name="T6" fmla="*/ 0 w 289"/>
                <a:gd name="T7" fmla="*/ 54 h 207"/>
                <a:gd name="T8" fmla="*/ 0 w 289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07">
                  <a:moveTo>
                    <a:pt x="0" y="0"/>
                  </a:moveTo>
                  <a:lnTo>
                    <a:pt x="289" y="152"/>
                  </a:lnTo>
                  <a:lnTo>
                    <a:pt x="289" y="207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6" name="Freeform 43"/>
            <p:cNvSpPr/>
            <p:nvPr/>
          </p:nvSpPr>
          <p:spPr bwMode="auto">
            <a:xfrm>
              <a:off x="5359400" y="5314950"/>
              <a:ext cx="352425" cy="328613"/>
            </a:xfrm>
            <a:custGeom>
              <a:avLst/>
              <a:gdLst>
                <a:gd name="T0" fmla="*/ 222 w 222"/>
                <a:gd name="T1" fmla="*/ 0 h 207"/>
                <a:gd name="T2" fmla="*/ 0 w 222"/>
                <a:gd name="T3" fmla="*/ 152 h 207"/>
                <a:gd name="T4" fmla="*/ 0 w 222"/>
                <a:gd name="T5" fmla="*/ 207 h 207"/>
                <a:gd name="T6" fmla="*/ 222 w 222"/>
                <a:gd name="T7" fmla="*/ 54 h 207"/>
                <a:gd name="T8" fmla="*/ 222 w 222"/>
                <a:gd name="T9" fmla="*/ 33 h 207"/>
                <a:gd name="T10" fmla="*/ 222 w 222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207">
                  <a:moveTo>
                    <a:pt x="222" y="0"/>
                  </a:moveTo>
                  <a:lnTo>
                    <a:pt x="0" y="152"/>
                  </a:lnTo>
                  <a:lnTo>
                    <a:pt x="0" y="207"/>
                  </a:lnTo>
                  <a:lnTo>
                    <a:pt x="222" y="54"/>
                  </a:lnTo>
                  <a:lnTo>
                    <a:pt x="222" y="33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7" name="Freeform 44"/>
            <p:cNvSpPr/>
            <p:nvPr/>
          </p:nvSpPr>
          <p:spPr bwMode="auto">
            <a:xfrm>
              <a:off x="5359400" y="5556250"/>
              <a:ext cx="352425" cy="328613"/>
            </a:xfrm>
            <a:custGeom>
              <a:avLst/>
              <a:gdLst>
                <a:gd name="T0" fmla="*/ 0 w 222"/>
                <a:gd name="T1" fmla="*/ 0 h 207"/>
                <a:gd name="T2" fmla="*/ 222 w 222"/>
                <a:gd name="T3" fmla="*/ 153 h 207"/>
                <a:gd name="T4" fmla="*/ 222 w 222"/>
                <a:gd name="T5" fmla="*/ 207 h 207"/>
                <a:gd name="T6" fmla="*/ 0 w 222"/>
                <a:gd name="T7" fmla="*/ 55 h 207"/>
                <a:gd name="T8" fmla="*/ 0 w 222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207">
                  <a:moveTo>
                    <a:pt x="0" y="0"/>
                  </a:moveTo>
                  <a:lnTo>
                    <a:pt x="222" y="153"/>
                  </a:lnTo>
                  <a:lnTo>
                    <a:pt x="222" y="207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8" name="Freeform 45"/>
            <p:cNvSpPr/>
            <p:nvPr/>
          </p:nvSpPr>
          <p:spPr bwMode="auto">
            <a:xfrm>
              <a:off x="5359400" y="6386513"/>
              <a:ext cx="581025" cy="396875"/>
            </a:xfrm>
            <a:custGeom>
              <a:avLst/>
              <a:gdLst>
                <a:gd name="T0" fmla="*/ 355 w 366"/>
                <a:gd name="T1" fmla="*/ 0 h 250"/>
                <a:gd name="T2" fmla="*/ 0 w 366"/>
                <a:gd name="T3" fmla="*/ 185 h 250"/>
                <a:gd name="T4" fmla="*/ 0 w 366"/>
                <a:gd name="T5" fmla="*/ 250 h 250"/>
                <a:gd name="T6" fmla="*/ 366 w 366"/>
                <a:gd name="T7" fmla="*/ 54 h 250"/>
                <a:gd name="T8" fmla="*/ 355 w 366"/>
                <a:gd name="T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250">
                  <a:moveTo>
                    <a:pt x="355" y="0"/>
                  </a:moveTo>
                  <a:lnTo>
                    <a:pt x="0" y="185"/>
                  </a:lnTo>
                  <a:lnTo>
                    <a:pt x="0" y="250"/>
                  </a:lnTo>
                  <a:lnTo>
                    <a:pt x="366" y="54"/>
                  </a:lnTo>
                  <a:lnTo>
                    <a:pt x="3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9" name="Freeform 46"/>
            <p:cNvSpPr/>
            <p:nvPr/>
          </p:nvSpPr>
          <p:spPr bwMode="auto">
            <a:xfrm>
              <a:off x="5359400" y="6680200"/>
              <a:ext cx="581025" cy="414338"/>
            </a:xfrm>
            <a:custGeom>
              <a:avLst/>
              <a:gdLst>
                <a:gd name="T0" fmla="*/ 0 w 366"/>
                <a:gd name="T1" fmla="*/ 0 h 261"/>
                <a:gd name="T2" fmla="*/ 366 w 366"/>
                <a:gd name="T3" fmla="*/ 196 h 261"/>
                <a:gd name="T4" fmla="*/ 366 w 366"/>
                <a:gd name="T5" fmla="*/ 261 h 261"/>
                <a:gd name="T6" fmla="*/ 0 w 366"/>
                <a:gd name="T7" fmla="*/ 65 h 261"/>
                <a:gd name="T8" fmla="*/ 0 w 366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261">
                  <a:moveTo>
                    <a:pt x="0" y="0"/>
                  </a:moveTo>
                  <a:lnTo>
                    <a:pt x="366" y="196"/>
                  </a:lnTo>
                  <a:lnTo>
                    <a:pt x="366" y="261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0" name="Freeform 47"/>
            <p:cNvSpPr/>
            <p:nvPr/>
          </p:nvSpPr>
          <p:spPr bwMode="auto">
            <a:xfrm>
              <a:off x="5359400" y="4692650"/>
              <a:ext cx="246062" cy="363538"/>
            </a:xfrm>
            <a:custGeom>
              <a:avLst/>
              <a:gdLst>
                <a:gd name="T0" fmla="*/ 155 w 155"/>
                <a:gd name="T1" fmla="*/ 0 h 229"/>
                <a:gd name="T2" fmla="*/ 0 w 155"/>
                <a:gd name="T3" fmla="*/ 174 h 229"/>
                <a:gd name="T4" fmla="*/ 0 w 155"/>
                <a:gd name="T5" fmla="*/ 229 h 229"/>
                <a:gd name="T6" fmla="*/ 155 w 155"/>
                <a:gd name="T7" fmla="*/ 54 h 229"/>
                <a:gd name="T8" fmla="*/ 155 w 15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29">
                  <a:moveTo>
                    <a:pt x="155" y="0"/>
                  </a:moveTo>
                  <a:lnTo>
                    <a:pt x="0" y="174"/>
                  </a:lnTo>
                  <a:lnTo>
                    <a:pt x="0" y="229"/>
                  </a:lnTo>
                  <a:lnTo>
                    <a:pt x="155" y="5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1" name="Freeform 48"/>
            <p:cNvSpPr/>
            <p:nvPr/>
          </p:nvSpPr>
          <p:spPr bwMode="auto">
            <a:xfrm>
              <a:off x="5359400" y="4968875"/>
              <a:ext cx="246062" cy="363538"/>
            </a:xfrm>
            <a:custGeom>
              <a:avLst/>
              <a:gdLst>
                <a:gd name="T0" fmla="*/ 0 w 155"/>
                <a:gd name="T1" fmla="*/ 0 h 229"/>
                <a:gd name="T2" fmla="*/ 155 w 155"/>
                <a:gd name="T3" fmla="*/ 174 h 229"/>
                <a:gd name="T4" fmla="*/ 155 w 155"/>
                <a:gd name="T5" fmla="*/ 229 h 229"/>
                <a:gd name="T6" fmla="*/ 0 w 155"/>
                <a:gd name="T7" fmla="*/ 55 h 229"/>
                <a:gd name="T8" fmla="*/ 0 w 155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29">
                  <a:moveTo>
                    <a:pt x="0" y="0"/>
                  </a:moveTo>
                  <a:lnTo>
                    <a:pt x="155" y="174"/>
                  </a:lnTo>
                  <a:lnTo>
                    <a:pt x="155" y="229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2" name="Rectangle 49"/>
            <p:cNvSpPr>
              <a:spLocks noChangeArrowheads="1"/>
            </p:cNvSpPr>
            <p:nvPr/>
          </p:nvSpPr>
          <p:spPr bwMode="auto">
            <a:xfrm>
              <a:off x="5359400" y="5816600"/>
              <a:ext cx="387350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3" name="Rectangle 50"/>
            <p:cNvSpPr>
              <a:spLocks noChangeArrowheads="1"/>
            </p:cNvSpPr>
            <p:nvPr/>
          </p:nvSpPr>
          <p:spPr bwMode="auto">
            <a:xfrm>
              <a:off x="5359400" y="5280025"/>
              <a:ext cx="31750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4" name="Rectangle 51"/>
            <p:cNvSpPr>
              <a:spLocks noChangeArrowheads="1"/>
            </p:cNvSpPr>
            <p:nvPr/>
          </p:nvSpPr>
          <p:spPr bwMode="auto">
            <a:xfrm>
              <a:off x="5359400" y="6369050"/>
              <a:ext cx="493712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5" name="Rectangle 52"/>
            <p:cNvSpPr>
              <a:spLocks noChangeArrowheads="1"/>
            </p:cNvSpPr>
            <p:nvPr/>
          </p:nvSpPr>
          <p:spPr bwMode="auto">
            <a:xfrm>
              <a:off x="5359400" y="6991350"/>
              <a:ext cx="598487" cy="103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6" name="Freeform 53"/>
            <p:cNvSpPr/>
            <p:nvPr/>
          </p:nvSpPr>
          <p:spPr bwMode="auto">
            <a:xfrm>
              <a:off x="5359400" y="4640263"/>
              <a:ext cx="704850" cy="2489200"/>
            </a:xfrm>
            <a:custGeom>
              <a:avLst/>
              <a:gdLst>
                <a:gd name="T0" fmla="*/ 0 w 444"/>
                <a:gd name="T1" fmla="*/ 0 h 1568"/>
                <a:gd name="T2" fmla="*/ 133 w 444"/>
                <a:gd name="T3" fmla="*/ 0 h 1568"/>
                <a:gd name="T4" fmla="*/ 444 w 444"/>
                <a:gd name="T5" fmla="*/ 1568 h 1568"/>
                <a:gd name="T6" fmla="*/ 355 w 444"/>
                <a:gd name="T7" fmla="*/ 1568 h 1568"/>
                <a:gd name="T8" fmla="*/ 77 w 444"/>
                <a:gd name="T9" fmla="*/ 77 h 1568"/>
                <a:gd name="T10" fmla="*/ 0 w 444"/>
                <a:gd name="T11" fmla="*/ 77 h 1568"/>
                <a:gd name="T12" fmla="*/ 0 w 444"/>
                <a:gd name="T13" fmla="*/ 0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" h="1568">
                  <a:moveTo>
                    <a:pt x="0" y="0"/>
                  </a:moveTo>
                  <a:lnTo>
                    <a:pt x="133" y="0"/>
                  </a:lnTo>
                  <a:lnTo>
                    <a:pt x="444" y="1568"/>
                  </a:lnTo>
                  <a:lnTo>
                    <a:pt x="355" y="1568"/>
                  </a:lnTo>
                  <a:lnTo>
                    <a:pt x="77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7" name="Freeform 54"/>
            <p:cNvSpPr/>
            <p:nvPr/>
          </p:nvSpPr>
          <p:spPr bwMode="auto">
            <a:xfrm>
              <a:off x="5076825" y="4502150"/>
              <a:ext cx="563562" cy="225425"/>
            </a:xfrm>
            <a:custGeom>
              <a:avLst/>
              <a:gdLst>
                <a:gd name="T0" fmla="*/ 1 w 32"/>
                <a:gd name="T1" fmla="*/ 0 h 13"/>
                <a:gd name="T2" fmla="*/ 31 w 32"/>
                <a:gd name="T3" fmla="*/ 0 h 13"/>
                <a:gd name="T4" fmla="*/ 32 w 32"/>
                <a:gd name="T5" fmla="*/ 1 h 13"/>
                <a:gd name="T6" fmla="*/ 32 w 32"/>
                <a:gd name="T7" fmla="*/ 12 h 13"/>
                <a:gd name="T8" fmla="*/ 31 w 32"/>
                <a:gd name="T9" fmla="*/ 13 h 13"/>
                <a:gd name="T10" fmla="*/ 1 w 32"/>
                <a:gd name="T11" fmla="*/ 13 h 13"/>
                <a:gd name="T12" fmla="*/ 0 w 32"/>
                <a:gd name="T13" fmla="*/ 12 h 13"/>
                <a:gd name="T14" fmla="*/ 0 w 32"/>
                <a:gd name="T15" fmla="*/ 1 h 13"/>
                <a:gd name="T16" fmla="*/ 1 w 32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">
                  <a:moveTo>
                    <a:pt x="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1"/>
                    <a:pt x="32" y="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3"/>
                    <a:pt x="3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8" name="Freeform 55"/>
            <p:cNvSpPr/>
            <p:nvPr/>
          </p:nvSpPr>
          <p:spPr bwMode="auto">
            <a:xfrm>
              <a:off x="5359400" y="4502150"/>
              <a:ext cx="280987" cy="225425"/>
            </a:xfrm>
            <a:custGeom>
              <a:avLst/>
              <a:gdLst>
                <a:gd name="T0" fmla="*/ 0 w 16"/>
                <a:gd name="T1" fmla="*/ 0 h 13"/>
                <a:gd name="T2" fmla="*/ 15 w 16"/>
                <a:gd name="T3" fmla="*/ 0 h 13"/>
                <a:gd name="T4" fmla="*/ 16 w 16"/>
                <a:gd name="T5" fmla="*/ 1 h 13"/>
                <a:gd name="T6" fmla="*/ 16 w 16"/>
                <a:gd name="T7" fmla="*/ 12 h 13"/>
                <a:gd name="T8" fmla="*/ 15 w 16"/>
                <a:gd name="T9" fmla="*/ 13 h 13"/>
                <a:gd name="T10" fmla="*/ 0 w 16"/>
                <a:gd name="T11" fmla="*/ 13 h 13"/>
                <a:gd name="T12" fmla="*/ 0 w 16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3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5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-10644" y="4155708"/>
            <a:ext cx="3352904" cy="2521108"/>
            <a:chOff x="6726238" y="4987926"/>
            <a:chExt cx="1611313" cy="1230313"/>
          </a:xfrm>
          <a:solidFill>
            <a:srgbClr val="0066C8"/>
          </a:solidFill>
        </p:grpSpPr>
        <p:sp>
          <p:nvSpPr>
            <p:cNvPr id="290" name="Freeform 59"/>
            <p:cNvSpPr>
              <a:spLocks noEditPoints="1"/>
            </p:cNvSpPr>
            <p:nvPr/>
          </p:nvSpPr>
          <p:spPr bwMode="auto">
            <a:xfrm>
              <a:off x="7796213" y="5392738"/>
              <a:ext cx="541338" cy="288925"/>
            </a:xfrm>
            <a:custGeom>
              <a:avLst/>
              <a:gdLst>
                <a:gd name="T0" fmla="*/ 7 w 79"/>
                <a:gd name="T1" fmla="*/ 0 h 42"/>
                <a:gd name="T2" fmla="*/ 72 w 79"/>
                <a:gd name="T3" fmla="*/ 0 h 42"/>
                <a:gd name="T4" fmla="*/ 77 w 79"/>
                <a:gd name="T5" fmla="*/ 2 h 42"/>
                <a:gd name="T6" fmla="*/ 77 w 79"/>
                <a:gd name="T7" fmla="*/ 2 h 42"/>
                <a:gd name="T8" fmla="*/ 79 w 79"/>
                <a:gd name="T9" fmla="*/ 6 h 42"/>
                <a:gd name="T10" fmla="*/ 79 w 79"/>
                <a:gd name="T11" fmla="*/ 36 h 42"/>
                <a:gd name="T12" fmla="*/ 77 w 79"/>
                <a:gd name="T13" fmla="*/ 41 h 42"/>
                <a:gd name="T14" fmla="*/ 77 w 79"/>
                <a:gd name="T15" fmla="*/ 41 h 42"/>
                <a:gd name="T16" fmla="*/ 77 w 79"/>
                <a:gd name="T17" fmla="*/ 41 h 42"/>
                <a:gd name="T18" fmla="*/ 72 w 79"/>
                <a:gd name="T19" fmla="*/ 42 h 42"/>
                <a:gd name="T20" fmla="*/ 7 w 79"/>
                <a:gd name="T21" fmla="*/ 42 h 42"/>
                <a:gd name="T22" fmla="*/ 2 w 79"/>
                <a:gd name="T23" fmla="*/ 41 h 42"/>
                <a:gd name="T24" fmla="*/ 2 w 79"/>
                <a:gd name="T25" fmla="*/ 41 h 42"/>
                <a:gd name="T26" fmla="*/ 0 w 79"/>
                <a:gd name="T27" fmla="*/ 36 h 42"/>
                <a:gd name="T28" fmla="*/ 0 w 79"/>
                <a:gd name="T29" fmla="*/ 6 h 42"/>
                <a:gd name="T30" fmla="*/ 2 w 79"/>
                <a:gd name="T31" fmla="*/ 2 h 42"/>
                <a:gd name="T32" fmla="*/ 7 w 79"/>
                <a:gd name="T33" fmla="*/ 0 h 42"/>
                <a:gd name="T34" fmla="*/ 72 w 79"/>
                <a:gd name="T35" fmla="*/ 3 h 42"/>
                <a:gd name="T36" fmla="*/ 7 w 79"/>
                <a:gd name="T37" fmla="*/ 3 h 42"/>
                <a:gd name="T38" fmla="*/ 5 w 79"/>
                <a:gd name="T39" fmla="*/ 4 h 42"/>
                <a:gd name="T40" fmla="*/ 4 w 79"/>
                <a:gd name="T41" fmla="*/ 6 h 42"/>
                <a:gd name="T42" fmla="*/ 4 w 79"/>
                <a:gd name="T43" fmla="*/ 36 h 42"/>
                <a:gd name="T44" fmla="*/ 5 w 79"/>
                <a:gd name="T45" fmla="*/ 38 h 42"/>
                <a:gd name="T46" fmla="*/ 5 w 79"/>
                <a:gd name="T47" fmla="*/ 38 h 42"/>
                <a:gd name="T48" fmla="*/ 7 w 79"/>
                <a:gd name="T49" fmla="*/ 39 h 42"/>
                <a:gd name="T50" fmla="*/ 72 w 79"/>
                <a:gd name="T51" fmla="*/ 39 h 42"/>
                <a:gd name="T52" fmla="*/ 74 w 79"/>
                <a:gd name="T53" fmla="*/ 38 h 42"/>
                <a:gd name="T54" fmla="*/ 74 w 79"/>
                <a:gd name="T55" fmla="*/ 38 h 42"/>
                <a:gd name="T56" fmla="*/ 75 w 79"/>
                <a:gd name="T57" fmla="*/ 36 h 42"/>
                <a:gd name="T58" fmla="*/ 75 w 79"/>
                <a:gd name="T59" fmla="*/ 6 h 42"/>
                <a:gd name="T60" fmla="*/ 74 w 79"/>
                <a:gd name="T61" fmla="*/ 4 h 42"/>
                <a:gd name="T62" fmla="*/ 74 w 79"/>
                <a:gd name="T63" fmla="*/ 4 h 42"/>
                <a:gd name="T64" fmla="*/ 72 w 79"/>
                <a:gd name="T6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42">
                  <a:moveTo>
                    <a:pt x="7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4" y="0"/>
                    <a:pt x="76" y="0"/>
                    <a:pt x="77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3"/>
                    <a:pt x="79" y="4"/>
                    <a:pt x="79" y="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9" y="38"/>
                    <a:pt x="78" y="40"/>
                    <a:pt x="77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6" y="42"/>
                    <a:pt x="74" y="42"/>
                    <a:pt x="72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" y="42"/>
                    <a:pt x="3" y="42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0"/>
                    <a:pt x="0" y="38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0"/>
                    <a:pt x="5" y="0"/>
                    <a:pt x="7" y="0"/>
                  </a:cubicBezTo>
                  <a:close/>
                  <a:moveTo>
                    <a:pt x="72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4" y="4"/>
                    <a:pt x="4" y="5"/>
                    <a:pt x="4" y="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6" y="39"/>
                    <a:pt x="7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4" y="39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5" y="38"/>
                    <a:pt x="75" y="37"/>
                    <a:pt x="75" y="3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5"/>
                    <a:pt x="75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3"/>
                    <a:pt x="73" y="3"/>
                    <a:pt x="7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1" name="Freeform 60"/>
            <p:cNvSpPr>
              <a:spLocks noEditPoints="1"/>
            </p:cNvSpPr>
            <p:nvPr/>
          </p:nvSpPr>
          <p:spPr bwMode="auto">
            <a:xfrm>
              <a:off x="7891463" y="5722938"/>
              <a:ext cx="446088" cy="288925"/>
            </a:xfrm>
            <a:custGeom>
              <a:avLst/>
              <a:gdLst>
                <a:gd name="T0" fmla="*/ 7 w 65"/>
                <a:gd name="T1" fmla="*/ 0 h 42"/>
                <a:gd name="T2" fmla="*/ 58 w 65"/>
                <a:gd name="T3" fmla="*/ 0 h 42"/>
                <a:gd name="T4" fmla="*/ 63 w 65"/>
                <a:gd name="T5" fmla="*/ 2 h 42"/>
                <a:gd name="T6" fmla="*/ 63 w 65"/>
                <a:gd name="T7" fmla="*/ 2 h 42"/>
                <a:gd name="T8" fmla="*/ 65 w 65"/>
                <a:gd name="T9" fmla="*/ 6 h 42"/>
                <a:gd name="T10" fmla="*/ 65 w 65"/>
                <a:gd name="T11" fmla="*/ 36 h 42"/>
                <a:gd name="T12" fmla="*/ 63 w 65"/>
                <a:gd name="T13" fmla="*/ 41 h 42"/>
                <a:gd name="T14" fmla="*/ 63 w 65"/>
                <a:gd name="T15" fmla="*/ 41 h 42"/>
                <a:gd name="T16" fmla="*/ 63 w 65"/>
                <a:gd name="T17" fmla="*/ 41 h 42"/>
                <a:gd name="T18" fmla="*/ 58 w 65"/>
                <a:gd name="T19" fmla="*/ 42 h 42"/>
                <a:gd name="T20" fmla="*/ 7 w 65"/>
                <a:gd name="T21" fmla="*/ 42 h 42"/>
                <a:gd name="T22" fmla="*/ 2 w 65"/>
                <a:gd name="T23" fmla="*/ 41 h 42"/>
                <a:gd name="T24" fmla="*/ 2 w 65"/>
                <a:gd name="T25" fmla="*/ 41 h 42"/>
                <a:gd name="T26" fmla="*/ 0 w 65"/>
                <a:gd name="T27" fmla="*/ 36 h 42"/>
                <a:gd name="T28" fmla="*/ 0 w 65"/>
                <a:gd name="T29" fmla="*/ 6 h 42"/>
                <a:gd name="T30" fmla="*/ 2 w 65"/>
                <a:gd name="T31" fmla="*/ 2 h 42"/>
                <a:gd name="T32" fmla="*/ 7 w 65"/>
                <a:gd name="T33" fmla="*/ 0 h 42"/>
                <a:gd name="T34" fmla="*/ 58 w 65"/>
                <a:gd name="T35" fmla="*/ 3 h 42"/>
                <a:gd name="T36" fmla="*/ 7 w 65"/>
                <a:gd name="T37" fmla="*/ 3 h 42"/>
                <a:gd name="T38" fmla="*/ 5 w 65"/>
                <a:gd name="T39" fmla="*/ 4 h 42"/>
                <a:gd name="T40" fmla="*/ 4 w 65"/>
                <a:gd name="T41" fmla="*/ 6 h 42"/>
                <a:gd name="T42" fmla="*/ 4 w 65"/>
                <a:gd name="T43" fmla="*/ 36 h 42"/>
                <a:gd name="T44" fmla="*/ 5 w 65"/>
                <a:gd name="T45" fmla="*/ 38 h 42"/>
                <a:gd name="T46" fmla="*/ 5 w 65"/>
                <a:gd name="T47" fmla="*/ 38 h 42"/>
                <a:gd name="T48" fmla="*/ 7 w 65"/>
                <a:gd name="T49" fmla="*/ 39 h 42"/>
                <a:gd name="T50" fmla="*/ 58 w 65"/>
                <a:gd name="T51" fmla="*/ 39 h 42"/>
                <a:gd name="T52" fmla="*/ 60 w 65"/>
                <a:gd name="T53" fmla="*/ 38 h 42"/>
                <a:gd name="T54" fmla="*/ 60 w 65"/>
                <a:gd name="T55" fmla="*/ 38 h 42"/>
                <a:gd name="T56" fmla="*/ 61 w 65"/>
                <a:gd name="T57" fmla="*/ 36 h 42"/>
                <a:gd name="T58" fmla="*/ 61 w 65"/>
                <a:gd name="T59" fmla="*/ 6 h 42"/>
                <a:gd name="T60" fmla="*/ 60 w 65"/>
                <a:gd name="T61" fmla="*/ 4 h 42"/>
                <a:gd name="T62" fmla="*/ 60 w 65"/>
                <a:gd name="T63" fmla="*/ 4 h 42"/>
                <a:gd name="T64" fmla="*/ 58 w 65"/>
                <a:gd name="T6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" h="42">
                  <a:moveTo>
                    <a:pt x="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60" y="0"/>
                    <a:pt x="62" y="1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3"/>
                    <a:pt x="65" y="4"/>
                    <a:pt x="65" y="6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5" y="38"/>
                    <a:pt x="64" y="40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42"/>
                    <a:pt x="60" y="42"/>
                    <a:pt x="5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" y="42"/>
                    <a:pt x="3" y="42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0"/>
                    <a:pt x="0" y="38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lose/>
                  <a:moveTo>
                    <a:pt x="58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6" y="39"/>
                    <a:pt x="7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9" y="39"/>
                    <a:pt x="60" y="39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38"/>
                    <a:pt x="61" y="37"/>
                    <a:pt x="61" y="3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4"/>
                    <a:pt x="59" y="3"/>
                    <a:pt x="5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2" name="Rectangle 61"/>
            <p:cNvSpPr>
              <a:spLocks noChangeArrowheads="1"/>
            </p:cNvSpPr>
            <p:nvPr/>
          </p:nvSpPr>
          <p:spPr bwMode="auto">
            <a:xfrm>
              <a:off x="8008938" y="5235576"/>
              <a:ext cx="212725" cy="982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3" name="Rectangle 62"/>
            <p:cNvSpPr>
              <a:spLocks noChangeArrowheads="1"/>
            </p:cNvSpPr>
            <p:nvPr/>
          </p:nvSpPr>
          <p:spPr bwMode="auto">
            <a:xfrm>
              <a:off x="8118475" y="5235576"/>
              <a:ext cx="103188" cy="982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4" name="Rectangle 63"/>
            <p:cNvSpPr>
              <a:spLocks noChangeArrowheads="1"/>
            </p:cNvSpPr>
            <p:nvPr/>
          </p:nvSpPr>
          <p:spPr bwMode="auto">
            <a:xfrm>
              <a:off x="7967663" y="5922963"/>
              <a:ext cx="293688" cy="55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5" name="Rectangle 64"/>
            <p:cNvSpPr>
              <a:spLocks noChangeArrowheads="1"/>
            </p:cNvSpPr>
            <p:nvPr/>
          </p:nvSpPr>
          <p:spPr bwMode="auto">
            <a:xfrm>
              <a:off x="7967663" y="6102351"/>
              <a:ext cx="293688" cy="53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6" name="Rectangle 65"/>
            <p:cNvSpPr>
              <a:spLocks noChangeArrowheads="1"/>
            </p:cNvSpPr>
            <p:nvPr/>
          </p:nvSpPr>
          <p:spPr bwMode="auto">
            <a:xfrm>
              <a:off x="7967663" y="5427663"/>
              <a:ext cx="293688" cy="55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7" name="Rectangle 66"/>
            <p:cNvSpPr>
              <a:spLocks noChangeArrowheads="1"/>
            </p:cNvSpPr>
            <p:nvPr/>
          </p:nvSpPr>
          <p:spPr bwMode="auto">
            <a:xfrm>
              <a:off x="7980363" y="5194301"/>
              <a:ext cx="274638" cy="95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8" name="Rectangle 67"/>
            <p:cNvSpPr>
              <a:spLocks noChangeArrowheads="1"/>
            </p:cNvSpPr>
            <p:nvPr/>
          </p:nvSpPr>
          <p:spPr bwMode="auto">
            <a:xfrm>
              <a:off x="8118475" y="5922963"/>
              <a:ext cx="142875" cy="55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9" name="Rectangle 68"/>
            <p:cNvSpPr>
              <a:spLocks noChangeArrowheads="1"/>
            </p:cNvSpPr>
            <p:nvPr/>
          </p:nvSpPr>
          <p:spPr bwMode="auto">
            <a:xfrm>
              <a:off x="8118475" y="6102351"/>
              <a:ext cx="142875" cy="53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0" name="Rectangle 69"/>
            <p:cNvSpPr>
              <a:spLocks noChangeArrowheads="1"/>
            </p:cNvSpPr>
            <p:nvPr/>
          </p:nvSpPr>
          <p:spPr bwMode="auto">
            <a:xfrm>
              <a:off x="8118475" y="5427663"/>
              <a:ext cx="142875" cy="55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1" name="Rectangle 70"/>
            <p:cNvSpPr>
              <a:spLocks noChangeArrowheads="1"/>
            </p:cNvSpPr>
            <p:nvPr/>
          </p:nvSpPr>
          <p:spPr bwMode="auto">
            <a:xfrm>
              <a:off x="8118475" y="5194301"/>
              <a:ext cx="136525" cy="95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2" name="Freeform 71"/>
            <p:cNvSpPr>
              <a:spLocks noEditPoints="1"/>
            </p:cNvSpPr>
            <p:nvPr/>
          </p:nvSpPr>
          <p:spPr bwMode="auto">
            <a:xfrm>
              <a:off x="7158038" y="5392738"/>
              <a:ext cx="541338" cy="288925"/>
            </a:xfrm>
            <a:custGeom>
              <a:avLst/>
              <a:gdLst>
                <a:gd name="T0" fmla="*/ 72 w 79"/>
                <a:gd name="T1" fmla="*/ 0 h 42"/>
                <a:gd name="T2" fmla="*/ 6 w 79"/>
                <a:gd name="T3" fmla="*/ 0 h 42"/>
                <a:gd name="T4" fmla="*/ 2 w 79"/>
                <a:gd name="T5" fmla="*/ 2 h 42"/>
                <a:gd name="T6" fmla="*/ 2 w 79"/>
                <a:gd name="T7" fmla="*/ 2 h 42"/>
                <a:gd name="T8" fmla="*/ 0 w 79"/>
                <a:gd name="T9" fmla="*/ 6 h 42"/>
                <a:gd name="T10" fmla="*/ 0 w 79"/>
                <a:gd name="T11" fmla="*/ 36 h 42"/>
                <a:gd name="T12" fmla="*/ 2 w 79"/>
                <a:gd name="T13" fmla="*/ 41 h 42"/>
                <a:gd name="T14" fmla="*/ 2 w 79"/>
                <a:gd name="T15" fmla="*/ 41 h 42"/>
                <a:gd name="T16" fmla="*/ 2 w 79"/>
                <a:gd name="T17" fmla="*/ 41 h 42"/>
                <a:gd name="T18" fmla="*/ 6 w 79"/>
                <a:gd name="T19" fmla="*/ 42 h 42"/>
                <a:gd name="T20" fmla="*/ 72 w 79"/>
                <a:gd name="T21" fmla="*/ 42 h 42"/>
                <a:gd name="T22" fmla="*/ 77 w 79"/>
                <a:gd name="T23" fmla="*/ 41 h 42"/>
                <a:gd name="T24" fmla="*/ 77 w 79"/>
                <a:gd name="T25" fmla="*/ 41 h 42"/>
                <a:gd name="T26" fmla="*/ 79 w 79"/>
                <a:gd name="T27" fmla="*/ 36 h 42"/>
                <a:gd name="T28" fmla="*/ 79 w 79"/>
                <a:gd name="T29" fmla="*/ 6 h 42"/>
                <a:gd name="T30" fmla="*/ 77 w 79"/>
                <a:gd name="T31" fmla="*/ 2 h 42"/>
                <a:gd name="T32" fmla="*/ 72 w 79"/>
                <a:gd name="T33" fmla="*/ 0 h 42"/>
                <a:gd name="T34" fmla="*/ 6 w 79"/>
                <a:gd name="T35" fmla="*/ 3 h 42"/>
                <a:gd name="T36" fmla="*/ 72 w 79"/>
                <a:gd name="T37" fmla="*/ 3 h 42"/>
                <a:gd name="T38" fmla="*/ 74 w 79"/>
                <a:gd name="T39" fmla="*/ 4 h 42"/>
                <a:gd name="T40" fmla="*/ 75 w 79"/>
                <a:gd name="T41" fmla="*/ 6 h 42"/>
                <a:gd name="T42" fmla="*/ 75 w 79"/>
                <a:gd name="T43" fmla="*/ 36 h 42"/>
                <a:gd name="T44" fmla="*/ 74 w 79"/>
                <a:gd name="T45" fmla="*/ 38 h 42"/>
                <a:gd name="T46" fmla="*/ 74 w 79"/>
                <a:gd name="T47" fmla="*/ 38 h 42"/>
                <a:gd name="T48" fmla="*/ 72 w 79"/>
                <a:gd name="T49" fmla="*/ 39 h 42"/>
                <a:gd name="T50" fmla="*/ 6 w 79"/>
                <a:gd name="T51" fmla="*/ 39 h 42"/>
                <a:gd name="T52" fmla="*/ 4 w 79"/>
                <a:gd name="T53" fmla="*/ 38 h 42"/>
                <a:gd name="T54" fmla="*/ 4 w 79"/>
                <a:gd name="T55" fmla="*/ 38 h 42"/>
                <a:gd name="T56" fmla="*/ 4 w 79"/>
                <a:gd name="T57" fmla="*/ 36 h 42"/>
                <a:gd name="T58" fmla="*/ 4 w 79"/>
                <a:gd name="T59" fmla="*/ 6 h 42"/>
                <a:gd name="T60" fmla="*/ 4 w 79"/>
                <a:gd name="T61" fmla="*/ 4 h 42"/>
                <a:gd name="T62" fmla="*/ 4 w 79"/>
                <a:gd name="T63" fmla="*/ 4 h 42"/>
                <a:gd name="T64" fmla="*/ 6 w 79"/>
                <a:gd name="T6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42">
                  <a:moveTo>
                    <a:pt x="7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1" y="40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2"/>
                    <a:pt x="5" y="42"/>
                    <a:pt x="6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4" y="42"/>
                    <a:pt x="75" y="42"/>
                    <a:pt x="77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8" y="40"/>
                    <a:pt x="79" y="38"/>
                    <a:pt x="79" y="3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4"/>
                    <a:pt x="78" y="3"/>
                    <a:pt x="77" y="2"/>
                  </a:cubicBezTo>
                  <a:cubicBezTo>
                    <a:pt x="75" y="0"/>
                    <a:pt x="74" y="0"/>
                    <a:pt x="72" y="0"/>
                  </a:cubicBezTo>
                  <a:close/>
                  <a:moveTo>
                    <a:pt x="6" y="3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73" y="3"/>
                    <a:pt x="73" y="3"/>
                    <a:pt x="74" y="4"/>
                  </a:cubicBezTo>
                  <a:cubicBezTo>
                    <a:pt x="75" y="4"/>
                    <a:pt x="75" y="5"/>
                    <a:pt x="75" y="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37"/>
                    <a:pt x="75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9"/>
                    <a:pt x="5" y="39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7"/>
                    <a:pt x="4" y="3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3" name="Freeform 72"/>
            <p:cNvSpPr>
              <a:spLocks noEditPoints="1"/>
            </p:cNvSpPr>
            <p:nvPr/>
          </p:nvSpPr>
          <p:spPr bwMode="auto">
            <a:xfrm>
              <a:off x="7158038" y="5722938"/>
              <a:ext cx="446088" cy="288925"/>
            </a:xfrm>
            <a:custGeom>
              <a:avLst/>
              <a:gdLst>
                <a:gd name="T0" fmla="*/ 58 w 65"/>
                <a:gd name="T1" fmla="*/ 0 h 42"/>
                <a:gd name="T2" fmla="*/ 6 w 65"/>
                <a:gd name="T3" fmla="*/ 0 h 42"/>
                <a:gd name="T4" fmla="*/ 2 w 65"/>
                <a:gd name="T5" fmla="*/ 2 h 42"/>
                <a:gd name="T6" fmla="*/ 2 w 65"/>
                <a:gd name="T7" fmla="*/ 2 h 42"/>
                <a:gd name="T8" fmla="*/ 0 w 65"/>
                <a:gd name="T9" fmla="*/ 6 h 42"/>
                <a:gd name="T10" fmla="*/ 0 w 65"/>
                <a:gd name="T11" fmla="*/ 36 h 42"/>
                <a:gd name="T12" fmla="*/ 2 w 65"/>
                <a:gd name="T13" fmla="*/ 41 h 42"/>
                <a:gd name="T14" fmla="*/ 2 w 65"/>
                <a:gd name="T15" fmla="*/ 41 h 42"/>
                <a:gd name="T16" fmla="*/ 2 w 65"/>
                <a:gd name="T17" fmla="*/ 41 h 42"/>
                <a:gd name="T18" fmla="*/ 6 w 65"/>
                <a:gd name="T19" fmla="*/ 42 h 42"/>
                <a:gd name="T20" fmla="*/ 58 w 65"/>
                <a:gd name="T21" fmla="*/ 42 h 42"/>
                <a:gd name="T22" fmla="*/ 63 w 65"/>
                <a:gd name="T23" fmla="*/ 41 h 42"/>
                <a:gd name="T24" fmla="*/ 63 w 65"/>
                <a:gd name="T25" fmla="*/ 41 h 42"/>
                <a:gd name="T26" fmla="*/ 65 w 65"/>
                <a:gd name="T27" fmla="*/ 36 h 42"/>
                <a:gd name="T28" fmla="*/ 65 w 65"/>
                <a:gd name="T29" fmla="*/ 6 h 42"/>
                <a:gd name="T30" fmla="*/ 63 w 65"/>
                <a:gd name="T31" fmla="*/ 2 h 42"/>
                <a:gd name="T32" fmla="*/ 58 w 65"/>
                <a:gd name="T33" fmla="*/ 0 h 42"/>
                <a:gd name="T34" fmla="*/ 6 w 65"/>
                <a:gd name="T35" fmla="*/ 3 h 42"/>
                <a:gd name="T36" fmla="*/ 58 w 65"/>
                <a:gd name="T37" fmla="*/ 3 h 42"/>
                <a:gd name="T38" fmla="*/ 60 w 65"/>
                <a:gd name="T39" fmla="*/ 4 h 42"/>
                <a:gd name="T40" fmla="*/ 61 w 65"/>
                <a:gd name="T41" fmla="*/ 6 h 42"/>
                <a:gd name="T42" fmla="*/ 61 w 65"/>
                <a:gd name="T43" fmla="*/ 36 h 42"/>
                <a:gd name="T44" fmla="*/ 60 w 65"/>
                <a:gd name="T45" fmla="*/ 38 h 42"/>
                <a:gd name="T46" fmla="*/ 60 w 65"/>
                <a:gd name="T47" fmla="*/ 38 h 42"/>
                <a:gd name="T48" fmla="*/ 58 w 65"/>
                <a:gd name="T49" fmla="*/ 39 h 42"/>
                <a:gd name="T50" fmla="*/ 6 w 65"/>
                <a:gd name="T51" fmla="*/ 39 h 42"/>
                <a:gd name="T52" fmla="*/ 4 w 65"/>
                <a:gd name="T53" fmla="*/ 38 h 42"/>
                <a:gd name="T54" fmla="*/ 4 w 65"/>
                <a:gd name="T55" fmla="*/ 38 h 42"/>
                <a:gd name="T56" fmla="*/ 4 w 65"/>
                <a:gd name="T57" fmla="*/ 36 h 42"/>
                <a:gd name="T58" fmla="*/ 4 w 65"/>
                <a:gd name="T59" fmla="*/ 6 h 42"/>
                <a:gd name="T60" fmla="*/ 4 w 65"/>
                <a:gd name="T61" fmla="*/ 4 h 42"/>
                <a:gd name="T62" fmla="*/ 4 w 65"/>
                <a:gd name="T63" fmla="*/ 4 h 42"/>
                <a:gd name="T64" fmla="*/ 6 w 65"/>
                <a:gd name="T6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" h="42">
                  <a:moveTo>
                    <a:pt x="5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1" y="40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2"/>
                    <a:pt x="5" y="42"/>
                    <a:pt x="6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2"/>
                    <a:pt x="61" y="42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8"/>
                    <a:pt x="65" y="3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4"/>
                    <a:pt x="64" y="3"/>
                    <a:pt x="63" y="2"/>
                  </a:cubicBezTo>
                  <a:cubicBezTo>
                    <a:pt x="61" y="1"/>
                    <a:pt x="60" y="0"/>
                    <a:pt x="58" y="0"/>
                  </a:cubicBezTo>
                  <a:close/>
                  <a:moveTo>
                    <a:pt x="6" y="3"/>
                  </a:moveTo>
                  <a:cubicBezTo>
                    <a:pt x="58" y="3"/>
                    <a:pt x="58" y="3"/>
                    <a:pt x="58" y="3"/>
                  </a:cubicBezTo>
                  <a:cubicBezTo>
                    <a:pt x="59" y="3"/>
                    <a:pt x="59" y="4"/>
                    <a:pt x="60" y="4"/>
                  </a:cubicBezTo>
                  <a:cubicBezTo>
                    <a:pt x="61" y="5"/>
                    <a:pt x="61" y="5"/>
                    <a:pt x="61" y="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7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9" y="39"/>
                    <a:pt x="59" y="39"/>
                    <a:pt x="58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9"/>
                    <a:pt x="5" y="39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7"/>
                    <a:pt x="4" y="3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4" name="Freeform 73"/>
            <p:cNvSpPr/>
            <p:nvPr/>
          </p:nvSpPr>
          <p:spPr bwMode="auto">
            <a:xfrm>
              <a:off x="7219950" y="5041901"/>
              <a:ext cx="179388" cy="1176338"/>
            </a:xfrm>
            <a:custGeom>
              <a:avLst/>
              <a:gdLst>
                <a:gd name="T0" fmla="*/ 22 w 113"/>
                <a:gd name="T1" fmla="*/ 0 h 741"/>
                <a:gd name="T2" fmla="*/ 91 w 113"/>
                <a:gd name="T3" fmla="*/ 0 h 741"/>
                <a:gd name="T4" fmla="*/ 113 w 113"/>
                <a:gd name="T5" fmla="*/ 741 h 741"/>
                <a:gd name="T6" fmla="*/ 0 w 113"/>
                <a:gd name="T7" fmla="*/ 741 h 741"/>
                <a:gd name="T8" fmla="*/ 22 w 113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741">
                  <a:moveTo>
                    <a:pt x="22" y="0"/>
                  </a:moveTo>
                  <a:lnTo>
                    <a:pt x="91" y="0"/>
                  </a:lnTo>
                  <a:lnTo>
                    <a:pt x="113" y="741"/>
                  </a:lnTo>
                  <a:lnTo>
                    <a:pt x="0" y="74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5" name="Freeform 74"/>
            <p:cNvSpPr/>
            <p:nvPr/>
          </p:nvSpPr>
          <p:spPr bwMode="auto">
            <a:xfrm>
              <a:off x="7308850" y="5041901"/>
              <a:ext cx="90488" cy="1176338"/>
            </a:xfrm>
            <a:custGeom>
              <a:avLst/>
              <a:gdLst>
                <a:gd name="T0" fmla="*/ 0 w 57"/>
                <a:gd name="T1" fmla="*/ 0 h 741"/>
                <a:gd name="T2" fmla="*/ 35 w 57"/>
                <a:gd name="T3" fmla="*/ 0 h 741"/>
                <a:gd name="T4" fmla="*/ 57 w 57"/>
                <a:gd name="T5" fmla="*/ 741 h 741"/>
                <a:gd name="T6" fmla="*/ 0 w 57"/>
                <a:gd name="T7" fmla="*/ 741 h 741"/>
                <a:gd name="T8" fmla="*/ 0 w 5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741">
                  <a:moveTo>
                    <a:pt x="0" y="0"/>
                  </a:moveTo>
                  <a:lnTo>
                    <a:pt x="35" y="0"/>
                  </a:lnTo>
                  <a:lnTo>
                    <a:pt x="57" y="741"/>
                  </a:lnTo>
                  <a:lnTo>
                    <a:pt x="0" y="74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6" name="Freeform 75"/>
            <p:cNvSpPr/>
            <p:nvPr/>
          </p:nvSpPr>
          <p:spPr bwMode="auto">
            <a:xfrm>
              <a:off x="7248525" y="5153026"/>
              <a:ext cx="122238" cy="130175"/>
            </a:xfrm>
            <a:custGeom>
              <a:avLst/>
              <a:gdLst>
                <a:gd name="T0" fmla="*/ 4 w 77"/>
                <a:gd name="T1" fmla="*/ 0 h 82"/>
                <a:gd name="T2" fmla="*/ 77 w 77"/>
                <a:gd name="T3" fmla="*/ 0 h 82"/>
                <a:gd name="T4" fmla="*/ 77 w 77"/>
                <a:gd name="T5" fmla="*/ 82 h 82"/>
                <a:gd name="T6" fmla="*/ 0 w 77"/>
                <a:gd name="T7" fmla="*/ 82 h 82"/>
                <a:gd name="T8" fmla="*/ 4 w 7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2">
                  <a:moveTo>
                    <a:pt x="4" y="0"/>
                  </a:moveTo>
                  <a:lnTo>
                    <a:pt x="77" y="0"/>
                  </a:lnTo>
                  <a:lnTo>
                    <a:pt x="77" y="82"/>
                  </a:lnTo>
                  <a:lnTo>
                    <a:pt x="0" y="8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7" name="Freeform 76"/>
            <p:cNvSpPr/>
            <p:nvPr/>
          </p:nvSpPr>
          <p:spPr bwMode="auto">
            <a:xfrm>
              <a:off x="7240588" y="5407026"/>
              <a:ext cx="138113" cy="130175"/>
            </a:xfrm>
            <a:custGeom>
              <a:avLst/>
              <a:gdLst>
                <a:gd name="T0" fmla="*/ 5 w 87"/>
                <a:gd name="T1" fmla="*/ 0 h 82"/>
                <a:gd name="T2" fmla="*/ 87 w 87"/>
                <a:gd name="T3" fmla="*/ 0 h 82"/>
                <a:gd name="T4" fmla="*/ 87 w 87"/>
                <a:gd name="T5" fmla="*/ 82 h 82"/>
                <a:gd name="T6" fmla="*/ 0 w 87"/>
                <a:gd name="T7" fmla="*/ 82 h 82"/>
                <a:gd name="T8" fmla="*/ 5 w 8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2">
                  <a:moveTo>
                    <a:pt x="5" y="0"/>
                  </a:moveTo>
                  <a:lnTo>
                    <a:pt x="87" y="0"/>
                  </a:lnTo>
                  <a:lnTo>
                    <a:pt x="87" y="82"/>
                  </a:lnTo>
                  <a:lnTo>
                    <a:pt x="0" y="8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8" name="Freeform 77"/>
            <p:cNvSpPr/>
            <p:nvPr/>
          </p:nvSpPr>
          <p:spPr bwMode="auto">
            <a:xfrm>
              <a:off x="7234238" y="5675313"/>
              <a:ext cx="150813" cy="130175"/>
            </a:xfrm>
            <a:custGeom>
              <a:avLst/>
              <a:gdLst>
                <a:gd name="T0" fmla="*/ 4 w 95"/>
                <a:gd name="T1" fmla="*/ 0 h 82"/>
                <a:gd name="T2" fmla="*/ 95 w 95"/>
                <a:gd name="T3" fmla="*/ 0 h 82"/>
                <a:gd name="T4" fmla="*/ 95 w 95"/>
                <a:gd name="T5" fmla="*/ 82 h 82"/>
                <a:gd name="T6" fmla="*/ 0 w 95"/>
                <a:gd name="T7" fmla="*/ 82 h 82"/>
                <a:gd name="T8" fmla="*/ 4 w 95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82">
                  <a:moveTo>
                    <a:pt x="4" y="0"/>
                  </a:moveTo>
                  <a:lnTo>
                    <a:pt x="95" y="0"/>
                  </a:lnTo>
                  <a:lnTo>
                    <a:pt x="95" y="82"/>
                  </a:lnTo>
                  <a:lnTo>
                    <a:pt x="0" y="8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9" name="Freeform 78"/>
            <p:cNvSpPr/>
            <p:nvPr/>
          </p:nvSpPr>
          <p:spPr bwMode="auto">
            <a:xfrm>
              <a:off x="7234238" y="4987926"/>
              <a:ext cx="157163" cy="68263"/>
            </a:xfrm>
            <a:custGeom>
              <a:avLst/>
              <a:gdLst>
                <a:gd name="T0" fmla="*/ 2 w 23"/>
                <a:gd name="T1" fmla="*/ 0 h 10"/>
                <a:gd name="T2" fmla="*/ 20 w 23"/>
                <a:gd name="T3" fmla="*/ 0 h 10"/>
                <a:gd name="T4" fmla="*/ 23 w 23"/>
                <a:gd name="T5" fmla="*/ 2 h 10"/>
                <a:gd name="T6" fmla="*/ 23 w 23"/>
                <a:gd name="T7" fmla="*/ 8 h 10"/>
                <a:gd name="T8" fmla="*/ 20 w 23"/>
                <a:gd name="T9" fmla="*/ 10 h 10"/>
                <a:gd name="T10" fmla="*/ 2 w 23"/>
                <a:gd name="T11" fmla="*/ 10 h 10"/>
                <a:gd name="T12" fmla="*/ 0 w 23"/>
                <a:gd name="T13" fmla="*/ 8 h 10"/>
                <a:gd name="T14" fmla="*/ 0 w 23"/>
                <a:gd name="T15" fmla="*/ 2 h 10"/>
                <a:gd name="T16" fmla="*/ 2 w 2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0">
                  <a:moveTo>
                    <a:pt x="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9"/>
                    <a:pt x="22" y="10"/>
                    <a:pt x="2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0" name="Rectangle 79"/>
            <p:cNvSpPr>
              <a:spLocks noChangeArrowheads="1"/>
            </p:cNvSpPr>
            <p:nvPr/>
          </p:nvSpPr>
          <p:spPr bwMode="auto">
            <a:xfrm>
              <a:off x="7308850" y="5153026"/>
              <a:ext cx="619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1" name="Rectangle 80"/>
            <p:cNvSpPr>
              <a:spLocks noChangeArrowheads="1"/>
            </p:cNvSpPr>
            <p:nvPr/>
          </p:nvSpPr>
          <p:spPr bwMode="auto">
            <a:xfrm>
              <a:off x="7308850" y="5407026"/>
              <a:ext cx="6985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2" name="Rectangle 81"/>
            <p:cNvSpPr>
              <a:spLocks noChangeArrowheads="1"/>
            </p:cNvSpPr>
            <p:nvPr/>
          </p:nvSpPr>
          <p:spPr bwMode="auto">
            <a:xfrm>
              <a:off x="7308850" y="5675313"/>
              <a:ext cx="762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3" name="Freeform 82"/>
            <p:cNvSpPr/>
            <p:nvPr/>
          </p:nvSpPr>
          <p:spPr bwMode="auto">
            <a:xfrm>
              <a:off x="7308850" y="4987926"/>
              <a:ext cx="82550" cy="68263"/>
            </a:xfrm>
            <a:custGeom>
              <a:avLst/>
              <a:gdLst>
                <a:gd name="T0" fmla="*/ 0 w 12"/>
                <a:gd name="T1" fmla="*/ 0 h 10"/>
                <a:gd name="T2" fmla="*/ 9 w 12"/>
                <a:gd name="T3" fmla="*/ 0 h 10"/>
                <a:gd name="T4" fmla="*/ 12 w 12"/>
                <a:gd name="T5" fmla="*/ 2 h 10"/>
                <a:gd name="T6" fmla="*/ 12 w 12"/>
                <a:gd name="T7" fmla="*/ 8 h 10"/>
                <a:gd name="T8" fmla="*/ 9 w 12"/>
                <a:gd name="T9" fmla="*/ 10 h 10"/>
                <a:gd name="T10" fmla="*/ 0 w 12"/>
                <a:gd name="T11" fmla="*/ 10 h 10"/>
                <a:gd name="T12" fmla="*/ 0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10"/>
                    <a:pt x="9" y="1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4" name="Freeform 83"/>
            <p:cNvSpPr>
              <a:spLocks noEditPoints="1"/>
            </p:cNvSpPr>
            <p:nvPr/>
          </p:nvSpPr>
          <p:spPr bwMode="auto">
            <a:xfrm>
              <a:off x="7748588" y="5557838"/>
              <a:ext cx="533400" cy="288925"/>
            </a:xfrm>
            <a:custGeom>
              <a:avLst/>
              <a:gdLst>
                <a:gd name="T0" fmla="*/ 6 w 78"/>
                <a:gd name="T1" fmla="*/ 0 h 42"/>
                <a:gd name="T2" fmla="*/ 72 w 78"/>
                <a:gd name="T3" fmla="*/ 0 h 42"/>
                <a:gd name="T4" fmla="*/ 76 w 78"/>
                <a:gd name="T5" fmla="*/ 2 h 42"/>
                <a:gd name="T6" fmla="*/ 76 w 78"/>
                <a:gd name="T7" fmla="*/ 2 h 42"/>
                <a:gd name="T8" fmla="*/ 78 w 78"/>
                <a:gd name="T9" fmla="*/ 6 h 42"/>
                <a:gd name="T10" fmla="*/ 78 w 78"/>
                <a:gd name="T11" fmla="*/ 36 h 42"/>
                <a:gd name="T12" fmla="*/ 76 w 78"/>
                <a:gd name="T13" fmla="*/ 41 h 42"/>
                <a:gd name="T14" fmla="*/ 76 w 78"/>
                <a:gd name="T15" fmla="*/ 41 h 42"/>
                <a:gd name="T16" fmla="*/ 76 w 78"/>
                <a:gd name="T17" fmla="*/ 41 h 42"/>
                <a:gd name="T18" fmla="*/ 72 w 78"/>
                <a:gd name="T19" fmla="*/ 42 h 42"/>
                <a:gd name="T20" fmla="*/ 6 w 78"/>
                <a:gd name="T21" fmla="*/ 42 h 42"/>
                <a:gd name="T22" fmla="*/ 2 w 78"/>
                <a:gd name="T23" fmla="*/ 41 h 42"/>
                <a:gd name="T24" fmla="*/ 2 w 78"/>
                <a:gd name="T25" fmla="*/ 41 h 42"/>
                <a:gd name="T26" fmla="*/ 0 w 78"/>
                <a:gd name="T27" fmla="*/ 36 h 42"/>
                <a:gd name="T28" fmla="*/ 0 w 78"/>
                <a:gd name="T29" fmla="*/ 6 h 42"/>
                <a:gd name="T30" fmla="*/ 2 w 78"/>
                <a:gd name="T31" fmla="*/ 2 h 42"/>
                <a:gd name="T32" fmla="*/ 6 w 78"/>
                <a:gd name="T33" fmla="*/ 0 h 42"/>
                <a:gd name="T34" fmla="*/ 72 w 78"/>
                <a:gd name="T35" fmla="*/ 3 h 42"/>
                <a:gd name="T36" fmla="*/ 6 w 78"/>
                <a:gd name="T37" fmla="*/ 3 h 42"/>
                <a:gd name="T38" fmla="*/ 4 w 78"/>
                <a:gd name="T39" fmla="*/ 4 h 42"/>
                <a:gd name="T40" fmla="*/ 3 w 78"/>
                <a:gd name="T41" fmla="*/ 6 h 42"/>
                <a:gd name="T42" fmla="*/ 3 w 78"/>
                <a:gd name="T43" fmla="*/ 36 h 42"/>
                <a:gd name="T44" fmla="*/ 4 w 78"/>
                <a:gd name="T45" fmla="*/ 38 h 42"/>
                <a:gd name="T46" fmla="*/ 4 w 78"/>
                <a:gd name="T47" fmla="*/ 38 h 42"/>
                <a:gd name="T48" fmla="*/ 6 w 78"/>
                <a:gd name="T49" fmla="*/ 39 h 42"/>
                <a:gd name="T50" fmla="*/ 72 w 78"/>
                <a:gd name="T51" fmla="*/ 39 h 42"/>
                <a:gd name="T52" fmla="*/ 74 w 78"/>
                <a:gd name="T53" fmla="*/ 38 h 42"/>
                <a:gd name="T54" fmla="*/ 74 w 78"/>
                <a:gd name="T55" fmla="*/ 38 h 42"/>
                <a:gd name="T56" fmla="*/ 75 w 78"/>
                <a:gd name="T57" fmla="*/ 36 h 42"/>
                <a:gd name="T58" fmla="*/ 75 w 78"/>
                <a:gd name="T59" fmla="*/ 6 h 42"/>
                <a:gd name="T60" fmla="*/ 74 w 78"/>
                <a:gd name="T61" fmla="*/ 4 h 42"/>
                <a:gd name="T62" fmla="*/ 74 w 78"/>
                <a:gd name="T63" fmla="*/ 4 h 42"/>
                <a:gd name="T64" fmla="*/ 72 w 78"/>
                <a:gd name="T6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42">
                  <a:moveTo>
                    <a:pt x="6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4" y="0"/>
                    <a:pt x="75" y="1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3"/>
                    <a:pt x="78" y="4"/>
                    <a:pt x="78" y="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8"/>
                    <a:pt x="78" y="40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5" y="42"/>
                    <a:pt x="74" y="42"/>
                    <a:pt x="72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3" y="42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0"/>
                    <a:pt x="0" y="38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2" y="2"/>
                  </a:cubicBezTo>
                  <a:cubicBezTo>
                    <a:pt x="3" y="1"/>
                    <a:pt x="4" y="0"/>
                    <a:pt x="6" y="0"/>
                  </a:cubicBezTo>
                  <a:close/>
                  <a:moveTo>
                    <a:pt x="72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5" y="39"/>
                    <a:pt x="5" y="39"/>
                    <a:pt x="6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5" y="37"/>
                    <a:pt x="75" y="3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5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3" y="4"/>
                    <a:pt x="73" y="3"/>
                    <a:pt x="7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5" name="Freeform 84"/>
            <p:cNvSpPr/>
            <p:nvPr/>
          </p:nvSpPr>
          <p:spPr bwMode="auto">
            <a:xfrm>
              <a:off x="7296150" y="5248276"/>
              <a:ext cx="733425" cy="969963"/>
            </a:xfrm>
            <a:custGeom>
              <a:avLst/>
              <a:gdLst>
                <a:gd name="T0" fmla="*/ 112 w 462"/>
                <a:gd name="T1" fmla="*/ 0 h 611"/>
                <a:gd name="T2" fmla="*/ 349 w 462"/>
                <a:gd name="T3" fmla="*/ 0 h 611"/>
                <a:gd name="T4" fmla="*/ 462 w 462"/>
                <a:gd name="T5" fmla="*/ 611 h 611"/>
                <a:gd name="T6" fmla="*/ 0 w 462"/>
                <a:gd name="T7" fmla="*/ 611 h 611"/>
                <a:gd name="T8" fmla="*/ 112 w 462"/>
                <a:gd name="T9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611">
                  <a:moveTo>
                    <a:pt x="112" y="0"/>
                  </a:moveTo>
                  <a:lnTo>
                    <a:pt x="349" y="0"/>
                  </a:lnTo>
                  <a:lnTo>
                    <a:pt x="462" y="611"/>
                  </a:lnTo>
                  <a:lnTo>
                    <a:pt x="0" y="611"/>
                  </a:lnTo>
                  <a:lnTo>
                    <a:pt x="1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6" name="Freeform 85"/>
            <p:cNvSpPr/>
            <p:nvPr/>
          </p:nvSpPr>
          <p:spPr bwMode="auto">
            <a:xfrm>
              <a:off x="7659688" y="5248276"/>
              <a:ext cx="369888" cy="969963"/>
            </a:xfrm>
            <a:custGeom>
              <a:avLst/>
              <a:gdLst>
                <a:gd name="T0" fmla="*/ 0 w 233"/>
                <a:gd name="T1" fmla="*/ 0 h 611"/>
                <a:gd name="T2" fmla="*/ 120 w 233"/>
                <a:gd name="T3" fmla="*/ 0 h 611"/>
                <a:gd name="T4" fmla="*/ 233 w 233"/>
                <a:gd name="T5" fmla="*/ 611 h 611"/>
                <a:gd name="T6" fmla="*/ 0 w 233"/>
                <a:gd name="T7" fmla="*/ 611 h 611"/>
                <a:gd name="T8" fmla="*/ 0 w 233"/>
                <a:gd name="T9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611">
                  <a:moveTo>
                    <a:pt x="0" y="0"/>
                  </a:moveTo>
                  <a:lnTo>
                    <a:pt x="120" y="0"/>
                  </a:lnTo>
                  <a:lnTo>
                    <a:pt x="233" y="611"/>
                  </a:lnTo>
                  <a:lnTo>
                    <a:pt x="0" y="6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7" name="Freeform 86"/>
            <p:cNvSpPr/>
            <p:nvPr/>
          </p:nvSpPr>
          <p:spPr bwMode="auto">
            <a:xfrm>
              <a:off x="7254875" y="6061076"/>
              <a:ext cx="808038" cy="157163"/>
            </a:xfrm>
            <a:custGeom>
              <a:avLst/>
              <a:gdLst>
                <a:gd name="T0" fmla="*/ 7 w 118"/>
                <a:gd name="T1" fmla="*/ 0 h 23"/>
                <a:gd name="T2" fmla="*/ 112 w 118"/>
                <a:gd name="T3" fmla="*/ 0 h 23"/>
                <a:gd name="T4" fmla="*/ 118 w 118"/>
                <a:gd name="T5" fmla="*/ 6 h 23"/>
                <a:gd name="T6" fmla="*/ 118 w 118"/>
                <a:gd name="T7" fmla="*/ 16 h 23"/>
                <a:gd name="T8" fmla="*/ 112 w 118"/>
                <a:gd name="T9" fmla="*/ 23 h 23"/>
                <a:gd name="T10" fmla="*/ 7 w 118"/>
                <a:gd name="T11" fmla="*/ 23 h 23"/>
                <a:gd name="T12" fmla="*/ 0 w 118"/>
                <a:gd name="T13" fmla="*/ 16 h 23"/>
                <a:gd name="T14" fmla="*/ 0 w 118"/>
                <a:gd name="T15" fmla="*/ 6 h 23"/>
                <a:gd name="T16" fmla="*/ 7 w 118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23">
                  <a:moveTo>
                    <a:pt x="7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18" y="2"/>
                    <a:pt x="118" y="6"/>
                  </a:cubicBezTo>
                  <a:cubicBezTo>
                    <a:pt x="118" y="16"/>
                    <a:pt x="118" y="16"/>
                    <a:pt x="118" y="16"/>
                  </a:cubicBezTo>
                  <a:cubicBezTo>
                    <a:pt x="118" y="20"/>
                    <a:pt x="116" y="23"/>
                    <a:pt x="11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3" y="23"/>
                    <a:pt x="0" y="20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8" name="Freeform 87"/>
            <p:cNvSpPr/>
            <p:nvPr/>
          </p:nvSpPr>
          <p:spPr bwMode="auto">
            <a:xfrm>
              <a:off x="7446963" y="5145088"/>
              <a:ext cx="431800" cy="123825"/>
            </a:xfrm>
            <a:custGeom>
              <a:avLst/>
              <a:gdLst>
                <a:gd name="T0" fmla="*/ 5 w 63"/>
                <a:gd name="T1" fmla="*/ 0 h 18"/>
                <a:gd name="T2" fmla="*/ 58 w 63"/>
                <a:gd name="T3" fmla="*/ 0 h 18"/>
                <a:gd name="T4" fmla="*/ 63 w 63"/>
                <a:gd name="T5" fmla="*/ 5 h 18"/>
                <a:gd name="T6" fmla="*/ 63 w 63"/>
                <a:gd name="T7" fmla="*/ 13 h 18"/>
                <a:gd name="T8" fmla="*/ 58 w 63"/>
                <a:gd name="T9" fmla="*/ 18 h 18"/>
                <a:gd name="T10" fmla="*/ 5 w 63"/>
                <a:gd name="T11" fmla="*/ 18 h 18"/>
                <a:gd name="T12" fmla="*/ 0 w 63"/>
                <a:gd name="T13" fmla="*/ 13 h 18"/>
                <a:gd name="T14" fmla="*/ 0 w 63"/>
                <a:gd name="T15" fmla="*/ 5 h 18"/>
                <a:gd name="T16" fmla="*/ 5 w 63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8">
                  <a:moveTo>
                    <a:pt x="5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61" y="0"/>
                    <a:pt x="63" y="2"/>
                    <a:pt x="63" y="5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6"/>
                    <a:pt x="60" y="18"/>
                    <a:pt x="58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2" y="18"/>
                    <a:pt x="0" y="16"/>
                    <a:pt x="0" y="1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9" name="Freeform 88"/>
            <p:cNvSpPr/>
            <p:nvPr/>
          </p:nvSpPr>
          <p:spPr bwMode="auto">
            <a:xfrm>
              <a:off x="7659688" y="6061076"/>
              <a:ext cx="403225" cy="157163"/>
            </a:xfrm>
            <a:custGeom>
              <a:avLst/>
              <a:gdLst>
                <a:gd name="T0" fmla="*/ 0 w 59"/>
                <a:gd name="T1" fmla="*/ 0 h 23"/>
                <a:gd name="T2" fmla="*/ 53 w 59"/>
                <a:gd name="T3" fmla="*/ 0 h 23"/>
                <a:gd name="T4" fmla="*/ 59 w 59"/>
                <a:gd name="T5" fmla="*/ 6 h 23"/>
                <a:gd name="T6" fmla="*/ 59 w 59"/>
                <a:gd name="T7" fmla="*/ 16 h 23"/>
                <a:gd name="T8" fmla="*/ 53 w 59"/>
                <a:gd name="T9" fmla="*/ 23 h 23"/>
                <a:gd name="T10" fmla="*/ 0 w 59"/>
                <a:gd name="T11" fmla="*/ 23 h 23"/>
                <a:gd name="T12" fmla="*/ 0 w 59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9" y="2"/>
                    <a:pt x="59" y="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20"/>
                    <a:pt x="57" y="23"/>
                    <a:pt x="53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0" name="Freeform 89"/>
            <p:cNvSpPr/>
            <p:nvPr/>
          </p:nvSpPr>
          <p:spPr bwMode="auto">
            <a:xfrm>
              <a:off x="7659688" y="5145088"/>
              <a:ext cx="219075" cy="123825"/>
            </a:xfrm>
            <a:custGeom>
              <a:avLst/>
              <a:gdLst>
                <a:gd name="T0" fmla="*/ 0 w 32"/>
                <a:gd name="T1" fmla="*/ 0 h 18"/>
                <a:gd name="T2" fmla="*/ 27 w 32"/>
                <a:gd name="T3" fmla="*/ 0 h 18"/>
                <a:gd name="T4" fmla="*/ 32 w 32"/>
                <a:gd name="T5" fmla="*/ 5 h 18"/>
                <a:gd name="T6" fmla="*/ 32 w 32"/>
                <a:gd name="T7" fmla="*/ 13 h 18"/>
                <a:gd name="T8" fmla="*/ 27 w 32"/>
                <a:gd name="T9" fmla="*/ 18 h 18"/>
                <a:gd name="T10" fmla="*/ 0 w 32"/>
                <a:gd name="T11" fmla="*/ 18 h 18"/>
                <a:gd name="T12" fmla="*/ 0 w 3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8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6"/>
                    <a:pt x="29" y="18"/>
                    <a:pt x="27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1" name="Freeform 90"/>
            <p:cNvSpPr/>
            <p:nvPr/>
          </p:nvSpPr>
          <p:spPr bwMode="auto">
            <a:xfrm>
              <a:off x="6823075" y="5702301"/>
              <a:ext cx="349250" cy="234950"/>
            </a:xfrm>
            <a:custGeom>
              <a:avLst/>
              <a:gdLst>
                <a:gd name="T0" fmla="*/ 220 w 220"/>
                <a:gd name="T1" fmla="*/ 0 h 148"/>
                <a:gd name="T2" fmla="*/ 0 w 220"/>
                <a:gd name="T3" fmla="*/ 126 h 148"/>
                <a:gd name="T4" fmla="*/ 0 w 220"/>
                <a:gd name="T5" fmla="*/ 148 h 148"/>
                <a:gd name="T6" fmla="*/ 220 w 220"/>
                <a:gd name="T7" fmla="*/ 26 h 148"/>
                <a:gd name="T8" fmla="*/ 220 w 220"/>
                <a:gd name="T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48">
                  <a:moveTo>
                    <a:pt x="220" y="0"/>
                  </a:moveTo>
                  <a:lnTo>
                    <a:pt x="0" y="126"/>
                  </a:lnTo>
                  <a:lnTo>
                    <a:pt x="0" y="148"/>
                  </a:lnTo>
                  <a:lnTo>
                    <a:pt x="220" y="26"/>
                  </a:lnTo>
                  <a:lnTo>
                    <a:pt x="2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2" name="Freeform 91"/>
            <p:cNvSpPr/>
            <p:nvPr/>
          </p:nvSpPr>
          <p:spPr bwMode="auto">
            <a:xfrm>
              <a:off x="6823075" y="5702301"/>
              <a:ext cx="349250" cy="234950"/>
            </a:xfrm>
            <a:custGeom>
              <a:avLst/>
              <a:gdLst>
                <a:gd name="T0" fmla="*/ 0 w 220"/>
                <a:gd name="T1" fmla="*/ 0 h 148"/>
                <a:gd name="T2" fmla="*/ 220 w 220"/>
                <a:gd name="T3" fmla="*/ 126 h 148"/>
                <a:gd name="T4" fmla="*/ 220 w 220"/>
                <a:gd name="T5" fmla="*/ 148 h 148"/>
                <a:gd name="T6" fmla="*/ 0 w 220"/>
                <a:gd name="T7" fmla="*/ 26 h 148"/>
                <a:gd name="T8" fmla="*/ 0 w 220"/>
                <a:gd name="T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48">
                  <a:moveTo>
                    <a:pt x="0" y="0"/>
                  </a:moveTo>
                  <a:lnTo>
                    <a:pt x="220" y="126"/>
                  </a:lnTo>
                  <a:lnTo>
                    <a:pt x="220" y="148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3" name="Freeform 92"/>
            <p:cNvSpPr/>
            <p:nvPr/>
          </p:nvSpPr>
          <p:spPr bwMode="auto">
            <a:xfrm>
              <a:off x="6864350" y="5495926"/>
              <a:ext cx="273050" cy="227013"/>
            </a:xfrm>
            <a:custGeom>
              <a:avLst/>
              <a:gdLst>
                <a:gd name="T0" fmla="*/ 168 w 172"/>
                <a:gd name="T1" fmla="*/ 0 h 143"/>
                <a:gd name="T2" fmla="*/ 0 w 172"/>
                <a:gd name="T3" fmla="*/ 117 h 143"/>
                <a:gd name="T4" fmla="*/ 0 w 172"/>
                <a:gd name="T5" fmla="*/ 143 h 143"/>
                <a:gd name="T6" fmla="*/ 172 w 172"/>
                <a:gd name="T7" fmla="*/ 18 h 143"/>
                <a:gd name="T8" fmla="*/ 172 w 172"/>
                <a:gd name="T9" fmla="*/ 9 h 143"/>
                <a:gd name="T10" fmla="*/ 168 w 172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43">
                  <a:moveTo>
                    <a:pt x="168" y="0"/>
                  </a:moveTo>
                  <a:lnTo>
                    <a:pt x="0" y="117"/>
                  </a:lnTo>
                  <a:lnTo>
                    <a:pt x="0" y="143"/>
                  </a:lnTo>
                  <a:lnTo>
                    <a:pt x="172" y="18"/>
                  </a:lnTo>
                  <a:lnTo>
                    <a:pt x="172" y="9"/>
                  </a:lnTo>
                  <a:lnTo>
                    <a:pt x="1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4" name="Freeform 93"/>
            <p:cNvSpPr/>
            <p:nvPr/>
          </p:nvSpPr>
          <p:spPr bwMode="auto">
            <a:xfrm>
              <a:off x="6864350" y="5495926"/>
              <a:ext cx="273050" cy="227013"/>
            </a:xfrm>
            <a:custGeom>
              <a:avLst/>
              <a:gdLst>
                <a:gd name="T0" fmla="*/ 0 w 172"/>
                <a:gd name="T1" fmla="*/ 0 h 143"/>
                <a:gd name="T2" fmla="*/ 172 w 172"/>
                <a:gd name="T3" fmla="*/ 117 h 143"/>
                <a:gd name="T4" fmla="*/ 172 w 172"/>
                <a:gd name="T5" fmla="*/ 143 h 143"/>
                <a:gd name="T6" fmla="*/ 0 w 172"/>
                <a:gd name="T7" fmla="*/ 18 h 143"/>
                <a:gd name="T8" fmla="*/ 0 w 172"/>
                <a:gd name="T9" fmla="*/ 9 h 143"/>
                <a:gd name="T10" fmla="*/ 0 w 172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43">
                  <a:moveTo>
                    <a:pt x="0" y="0"/>
                  </a:moveTo>
                  <a:lnTo>
                    <a:pt x="172" y="117"/>
                  </a:lnTo>
                  <a:lnTo>
                    <a:pt x="172" y="143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5" name="Freeform 94"/>
            <p:cNvSpPr/>
            <p:nvPr/>
          </p:nvSpPr>
          <p:spPr bwMode="auto">
            <a:xfrm>
              <a:off x="6775450" y="5922963"/>
              <a:ext cx="444500" cy="274638"/>
            </a:xfrm>
            <a:custGeom>
              <a:avLst/>
              <a:gdLst>
                <a:gd name="T0" fmla="*/ 276 w 280"/>
                <a:gd name="T1" fmla="*/ 0 h 173"/>
                <a:gd name="T2" fmla="*/ 0 w 280"/>
                <a:gd name="T3" fmla="*/ 152 h 173"/>
                <a:gd name="T4" fmla="*/ 0 w 280"/>
                <a:gd name="T5" fmla="*/ 173 h 173"/>
                <a:gd name="T6" fmla="*/ 280 w 280"/>
                <a:gd name="T7" fmla="*/ 22 h 173"/>
                <a:gd name="T8" fmla="*/ 276 w 280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73">
                  <a:moveTo>
                    <a:pt x="276" y="0"/>
                  </a:moveTo>
                  <a:lnTo>
                    <a:pt x="0" y="152"/>
                  </a:lnTo>
                  <a:lnTo>
                    <a:pt x="0" y="173"/>
                  </a:lnTo>
                  <a:lnTo>
                    <a:pt x="280" y="22"/>
                  </a:lnTo>
                  <a:lnTo>
                    <a:pt x="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6" name="Freeform 95"/>
            <p:cNvSpPr/>
            <p:nvPr/>
          </p:nvSpPr>
          <p:spPr bwMode="auto">
            <a:xfrm>
              <a:off x="6775450" y="5922963"/>
              <a:ext cx="452438" cy="274638"/>
            </a:xfrm>
            <a:custGeom>
              <a:avLst/>
              <a:gdLst>
                <a:gd name="T0" fmla="*/ 4 w 285"/>
                <a:gd name="T1" fmla="*/ 0 h 173"/>
                <a:gd name="T2" fmla="*/ 285 w 285"/>
                <a:gd name="T3" fmla="*/ 152 h 173"/>
                <a:gd name="T4" fmla="*/ 285 w 285"/>
                <a:gd name="T5" fmla="*/ 173 h 173"/>
                <a:gd name="T6" fmla="*/ 0 w 285"/>
                <a:gd name="T7" fmla="*/ 22 h 173"/>
                <a:gd name="T8" fmla="*/ 4 w 285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173">
                  <a:moveTo>
                    <a:pt x="4" y="0"/>
                  </a:moveTo>
                  <a:lnTo>
                    <a:pt x="285" y="152"/>
                  </a:lnTo>
                  <a:lnTo>
                    <a:pt x="285" y="173"/>
                  </a:lnTo>
                  <a:lnTo>
                    <a:pt x="0" y="2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7" name="Freeform 96"/>
            <p:cNvSpPr/>
            <p:nvPr/>
          </p:nvSpPr>
          <p:spPr bwMode="auto">
            <a:xfrm>
              <a:off x="6905625" y="5241926"/>
              <a:ext cx="184150" cy="261938"/>
            </a:xfrm>
            <a:custGeom>
              <a:avLst/>
              <a:gdLst>
                <a:gd name="T0" fmla="*/ 116 w 116"/>
                <a:gd name="T1" fmla="*/ 0 h 165"/>
                <a:gd name="T2" fmla="*/ 0 w 116"/>
                <a:gd name="T3" fmla="*/ 143 h 165"/>
                <a:gd name="T4" fmla="*/ 0 w 116"/>
                <a:gd name="T5" fmla="*/ 165 h 165"/>
                <a:gd name="T6" fmla="*/ 116 w 116"/>
                <a:gd name="T7" fmla="*/ 22 h 165"/>
                <a:gd name="T8" fmla="*/ 116 w 116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65">
                  <a:moveTo>
                    <a:pt x="116" y="0"/>
                  </a:moveTo>
                  <a:lnTo>
                    <a:pt x="0" y="143"/>
                  </a:lnTo>
                  <a:lnTo>
                    <a:pt x="0" y="165"/>
                  </a:lnTo>
                  <a:lnTo>
                    <a:pt x="116" y="2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8" name="Freeform 97"/>
            <p:cNvSpPr/>
            <p:nvPr/>
          </p:nvSpPr>
          <p:spPr bwMode="auto">
            <a:xfrm>
              <a:off x="6905625" y="5241926"/>
              <a:ext cx="184150" cy="261938"/>
            </a:xfrm>
            <a:custGeom>
              <a:avLst/>
              <a:gdLst>
                <a:gd name="T0" fmla="*/ 0 w 116"/>
                <a:gd name="T1" fmla="*/ 0 h 165"/>
                <a:gd name="T2" fmla="*/ 116 w 116"/>
                <a:gd name="T3" fmla="*/ 143 h 165"/>
                <a:gd name="T4" fmla="*/ 116 w 116"/>
                <a:gd name="T5" fmla="*/ 165 h 165"/>
                <a:gd name="T6" fmla="*/ 0 w 116"/>
                <a:gd name="T7" fmla="*/ 22 h 165"/>
                <a:gd name="T8" fmla="*/ 0 w 116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65">
                  <a:moveTo>
                    <a:pt x="0" y="0"/>
                  </a:moveTo>
                  <a:lnTo>
                    <a:pt x="116" y="143"/>
                  </a:lnTo>
                  <a:lnTo>
                    <a:pt x="116" y="165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9" name="Rectangle 98"/>
            <p:cNvSpPr>
              <a:spLocks noChangeArrowheads="1"/>
            </p:cNvSpPr>
            <p:nvPr/>
          </p:nvSpPr>
          <p:spPr bwMode="auto">
            <a:xfrm>
              <a:off x="6850063" y="5689601"/>
              <a:ext cx="3016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0" name="Rectangle 99"/>
            <p:cNvSpPr>
              <a:spLocks noChangeArrowheads="1"/>
            </p:cNvSpPr>
            <p:nvPr/>
          </p:nvSpPr>
          <p:spPr bwMode="auto">
            <a:xfrm>
              <a:off x="6877050" y="5475288"/>
              <a:ext cx="247650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1" name="Rectangle 100"/>
            <p:cNvSpPr>
              <a:spLocks noChangeArrowheads="1"/>
            </p:cNvSpPr>
            <p:nvPr/>
          </p:nvSpPr>
          <p:spPr bwMode="auto">
            <a:xfrm>
              <a:off x="6808788" y="5908676"/>
              <a:ext cx="3778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2" name="Rectangle 101"/>
            <p:cNvSpPr>
              <a:spLocks noChangeArrowheads="1"/>
            </p:cNvSpPr>
            <p:nvPr/>
          </p:nvSpPr>
          <p:spPr bwMode="auto">
            <a:xfrm>
              <a:off x="6767513" y="6164263"/>
              <a:ext cx="4667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3" name="Freeform 102"/>
            <p:cNvSpPr/>
            <p:nvPr/>
          </p:nvSpPr>
          <p:spPr bwMode="auto">
            <a:xfrm>
              <a:off x="6726238" y="5221288"/>
              <a:ext cx="542925" cy="996950"/>
            </a:xfrm>
            <a:custGeom>
              <a:avLst/>
              <a:gdLst>
                <a:gd name="T0" fmla="*/ 121 w 342"/>
                <a:gd name="T1" fmla="*/ 0 h 628"/>
                <a:gd name="T2" fmla="*/ 225 w 342"/>
                <a:gd name="T3" fmla="*/ 0 h 628"/>
                <a:gd name="T4" fmla="*/ 342 w 342"/>
                <a:gd name="T5" fmla="*/ 628 h 628"/>
                <a:gd name="T6" fmla="*/ 307 w 342"/>
                <a:gd name="T7" fmla="*/ 628 h 628"/>
                <a:gd name="T8" fmla="*/ 203 w 342"/>
                <a:gd name="T9" fmla="*/ 35 h 628"/>
                <a:gd name="T10" fmla="*/ 139 w 342"/>
                <a:gd name="T11" fmla="*/ 35 h 628"/>
                <a:gd name="T12" fmla="*/ 35 w 342"/>
                <a:gd name="T13" fmla="*/ 628 h 628"/>
                <a:gd name="T14" fmla="*/ 0 w 342"/>
                <a:gd name="T15" fmla="*/ 628 h 628"/>
                <a:gd name="T16" fmla="*/ 121 w 342"/>
                <a:gd name="T1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628">
                  <a:moveTo>
                    <a:pt x="121" y="0"/>
                  </a:moveTo>
                  <a:lnTo>
                    <a:pt x="225" y="0"/>
                  </a:lnTo>
                  <a:lnTo>
                    <a:pt x="342" y="628"/>
                  </a:lnTo>
                  <a:lnTo>
                    <a:pt x="307" y="628"/>
                  </a:lnTo>
                  <a:lnTo>
                    <a:pt x="203" y="35"/>
                  </a:lnTo>
                  <a:lnTo>
                    <a:pt x="139" y="35"/>
                  </a:lnTo>
                  <a:lnTo>
                    <a:pt x="35" y="628"/>
                  </a:lnTo>
                  <a:lnTo>
                    <a:pt x="0" y="628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4" name="Freeform 103"/>
            <p:cNvSpPr/>
            <p:nvPr/>
          </p:nvSpPr>
          <p:spPr bwMode="auto">
            <a:xfrm>
              <a:off x="7000875" y="5702301"/>
              <a:ext cx="171450" cy="138113"/>
            </a:xfrm>
            <a:custGeom>
              <a:avLst/>
              <a:gdLst>
                <a:gd name="T0" fmla="*/ 108 w 108"/>
                <a:gd name="T1" fmla="*/ 0 h 87"/>
                <a:gd name="T2" fmla="*/ 0 w 108"/>
                <a:gd name="T3" fmla="*/ 65 h 87"/>
                <a:gd name="T4" fmla="*/ 0 w 108"/>
                <a:gd name="T5" fmla="*/ 87 h 87"/>
                <a:gd name="T6" fmla="*/ 108 w 108"/>
                <a:gd name="T7" fmla="*/ 26 h 87"/>
                <a:gd name="T8" fmla="*/ 108 w 108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7">
                  <a:moveTo>
                    <a:pt x="108" y="0"/>
                  </a:moveTo>
                  <a:lnTo>
                    <a:pt x="0" y="65"/>
                  </a:lnTo>
                  <a:lnTo>
                    <a:pt x="0" y="87"/>
                  </a:lnTo>
                  <a:lnTo>
                    <a:pt x="108" y="2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5" name="Freeform 104"/>
            <p:cNvSpPr/>
            <p:nvPr/>
          </p:nvSpPr>
          <p:spPr bwMode="auto">
            <a:xfrm>
              <a:off x="7000875" y="5805488"/>
              <a:ext cx="171450" cy="131763"/>
            </a:xfrm>
            <a:custGeom>
              <a:avLst/>
              <a:gdLst>
                <a:gd name="T0" fmla="*/ 0 w 108"/>
                <a:gd name="T1" fmla="*/ 0 h 83"/>
                <a:gd name="T2" fmla="*/ 108 w 108"/>
                <a:gd name="T3" fmla="*/ 61 h 83"/>
                <a:gd name="T4" fmla="*/ 108 w 108"/>
                <a:gd name="T5" fmla="*/ 83 h 83"/>
                <a:gd name="T6" fmla="*/ 0 w 108"/>
                <a:gd name="T7" fmla="*/ 22 h 83"/>
                <a:gd name="T8" fmla="*/ 0 w 10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3">
                  <a:moveTo>
                    <a:pt x="0" y="0"/>
                  </a:moveTo>
                  <a:lnTo>
                    <a:pt x="108" y="61"/>
                  </a:lnTo>
                  <a:lnTo>
                    <a:pt x="108" y="83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6" name="Freeform 105"/>
            <p:cNvSpPr/>
            <p:nvPr/>
          </p:nvSpPr>
          <p:spPr bwMode="auto">
            <a:xfrm>
              <a:off x="7000875" y="5495926"/>
              <a:ext cx="136525" cy="131763"/>
            </a:xfrm>
            <a:custGeom>
              <a:avLst/>
              <a:gdLst>
                <a:gd name="T0" fmla="*/ 82 w 86"/>
                <a:gd name="T1" fmla="*/ 0 h 83"/>
                <a:gd name="T2" fmla="*/ 0 w 86"/>
                <a:gd name="T3" fmla="*/ 57 h 83"/>
                <a:gd name="T4" fmla="*/ 0 w 86"/>
                <a:gd name="T5" fmla="*/ 83 h 83"/>
                <a:gd name="T6" fmla="*/ 86 w 86"/>
                <a:gd name="T7" fmla="*/ 18 h 83"/>
                <a:gd name="T8" fmla="*/ 86 w 86"/>
                <a:gd name="T9" fmla="*/ 9 h 83"/>
                <a:gd name="T10" fmla="*/ 82 w 86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82" y="0"/>
                  </a:moveTo>
                  <a:lnTo>
                    <a:pt x="0" y="57"/>
                  </a:lnTo>
                  <a:lnTo>
                    <a:pt x="0" y="83"/>
                  </a:lnTo>
                  <a:lnTo>
                    <a:pt x="86" y="18"/>
                  </a:lnTo>
                  <a:lnTo>
                    <a:pt x="86" y="9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7" name="Freeform 106"/>
            <p:cNvSpPr/>
            <p:nvPr/>
          </p:nvSpPr>
          <p:spPr bwMode="auto">
            <a:xfrm>
              <a:off x="7000875" y="5586413"/>
              <a:ext cx="136525" cy="136525"/>
            </a:xfrm>
            <a:custGeom>
              <a:avLst/>
              <a:gdLst>
                <a:gd name="T0" fmla="*/ 0 w 86"/>
                <a:gd name="T1" fmla="*/ 0 h 86"/>
                <a:gd name="T2" fmla="*/ 86 w 86"/>
                <a:gd name="T3" fmla="*/ 60 h 86"/>
                <a:gd name="T4" fmla="*/ 86 w 86"/>
                <a:gd name="T5" fmla="*/ 86 h 86"/>
                <a:gd name="T6" fmla="*/ 0 w 86"/>
                <a:gd name="T7" fmla="*/ 26 h 86"/>
                <a:gd name="T8" fmla="*/ 0 w 8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0" y="0"/>
                  </a:moveTo>
                  <a:lnTo>
                    <a:pt x="86" y="60"/>
                  </a:lnTo>
                  <a:lnTo>
                    <a:pt x="86" y="8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8" name="Freeform 107"/>
            <p:cNvSpPr/>
            <p:nvPr/>
          </p:nvSpPr>
          <p:spPr bwMode="auto">
            <a:xfrm>
              <a:off x="7000875" y="5922963"/>
              <a:ext cx="219075" cy="158750"/>
            </a:xfrm>
            <a:custGeom>
              <a:avLst/>
              <a:gdLst>
                <a:gd name="T0" fmla="*/ 134 w 138"/>
                <a:gd name="T1" fmla="*/ 0 h 100"/>
                <a:gd name="T2" fmla="*/ 0 w 138"/>
                <a:gd name="T3" fmla="*/ 74 h 100"/>
                <a:gd name="T4" fmla="*/ 0 w 138"/>
                <a:gd name="T5" fmla="*/ 100 h 100"/>
                <a:gd name="T6" fmla="*/ 138 w 138"/>
                <a:gd name="T7" fmla="*/ 22 h 100"/>
                <a:gd name="T8" fmla="*/ 134 w 138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0">
                  <a:moveTo>
                    <a:pt x="134" y="0"/>
                  </a:moveTo>
                  <a:lnTo>
                    <a:pt x="0" y="74"/>
                  </a:lnTo>
                  <a:lnTo>
                    <a:pt x="0" y="100"/>
                  </a:lnTo>
                  <a:lnTo>
                    <a:pt x="138" y="22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9" name="Freeform 108"/>
            <p:cNvSpPr/>
            <p:nvPr/>
          </p:nvSpPr>
          <p:spPr bwMode="auto">
            <a:xfrm>
              <a:off x="7000875" y="6040438"/>
              <a:ext cx="227013" cy="157163"/>
            </a:xfrm>
            <a:custGeom>
              <a:avLst/>
              <a:gdLst>
                <a:gd name="T0" fmla="*/ 0 w 143"/>
                <a:gd name="T1" fmla="*/ 0 h 99"/>
                <a:gd name="T2" fmla="*/ 143 w 143"/>
                <a:gd name="T3" fmla="*/ 78 h 99"/>
                <a:gd name="T4" fmla="*/ 143 w 143"/>
                <a:gd name="T5" fmla="*/ 99 h 99"/>
                <a:gd name="T6" fmla="*/ 0 w 143"/>
                <a:gd name="T7" fmla="*/ 26 h 99"/>
                <a:gd name="T8" fmla="*/ 0 w 143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9">
                  <a:moveTo>
                    <a:pt x="0" y="0"/>
                  </a:moveTo>
                  <a:lnTo>
                    <a:pt x="143" y="78"/>
                  </a:lnTo>
                  <a:lnTo>
                    <a:pt x="143" y="99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0" name="Freeform 109"/>
            <p:cNvSpPr/>
            <p:nvPr/>
          </p:nvSpPr>
          <p:spPr bwMode="auto">
            <a:xfrm>
              <a:off x="7000875" y="5241926"/>
              <a:ext cx="88900" cy="150813"/>
            </a:xfrm>
            <a:custGeom>
              <a:avLst/>
              <a:gdLst>
                <a:gd name="T0" fmla="*/ 56 w 56"/>
                <a:gd name="T1" fmla="*/ 0 h 95"/>
                <a:gd name="T2" fmla="*/ 0 w 56"/>
                <a:gd name="T3" fmla="*/ 69 h 95"/>
                <a:gd name="T4" fmla="*/ 0 w 56"/>
                <a:gd name="T5" fmla="*/ 95 h 95"/>
                <a:gd name="T6" fmla="*/ 56 w 56"/>
                <a:gd name="T7" fmla="*/ 22 h 95"/>
                <a:gd name="T8" fmla="*/ 56 w 5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95">
                  <a:moveTo>
                    <a:pt x="56" y="0"/>
                  </a:moveTo>
                  <a:lnTo>
                    <a:pt x="0" y="69"/>
                  </a:lnTo>
                  <a:lnTo>
                    <a:pt x="0" y="95"/>
                  </a:lnTo>
                  <a:lnTo>
                    <a:pt x="56" y="22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1" name="Freeform 110"/>
            <p:cNvSpPr/>
            <p:nvPr/>
          </p:nvSpPr>
          <p:spPr bwMode="auto">
            <a:xfrm>
              <a:off x="7000875" y="5351463"/>
              <a:ext cx="88900" cy="152400"/>
            </a:xfrm>
            <a:custGeom>
              <a:avLst/>
              <a:gdLst>
                <a:gd name="T0" fmla="*/ 0 w 56"/>
                <a:gd name="T1" fmla="*/ 0 h 96"/>
                <a:gd name="T2" fmla="*/ 56 w 56"/>
                <a:gd name="T3" fmla="*/ 74 h 96"/>
                <a:gd name="T4" fmla="*/ 56 w 56"/>
                <a:gd name="T5" fmla="*/ 96 h 96"/>
                <a:gd name="T6" fmla="*/ 0 w 56"/>
                <a:gd name="T7" fmla="*/ 26 h 96"/>
                <a:gd name="T8" fmla="*/ 0 w 5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lnTo>
                    <a:pt x="56" y="74"/>
                  </a:lnTo>
                  <a:lnTo>
                    <a:pt x="56" y="9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2" name="Rectangle 111"/>
            <p:cNvSpPr>
              <a:spLocks noChangeArrowheads="1"/>
            </p:cNvSpPr>
            <p:nvPr/>
          </p:nvSpPr>
          <p:spPr bwMode="auto">
            <a:xfrm>
              <a:off x="7000875" y="5689601"/>
              <a:ext cx="150813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3" name="Rectangle 112"/>
            <p:cNvSpPr>
              <a:spLocks noChangeArrowheads="1"/>
            </p:cNvSpPr>
            <p:nvPr/>
          </p:nvSpPr>
          <p:spPr bwMode="auto">
            <a:xfrm>
              <a:off x="7000875" y="5475288"/>
              <a:ext cx="1238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4" name="Rectangle 113"/>
            <p:cNvSpPr>
              <a:spLocks noChangeArrowheads="1"/>
            </p:cNvSpPr>
            <p:nvPr/>
          </p:nvSpPr>
          <p:spPr bwMode="auto">
            <a:xfrm>
              <a:off x="7000875" y="5908676"/>
              <a:ext cx="18573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5" name="Rectangle 114"/>
            <p:cNvSpPr>
              <a:spLocks noChangeArrowheads="1"/>
            </p:cNvSpPr>
            <p:nvPr/>
          </p:nvSpPr>
          <p:spPr bwMode="auto">
            <a:xfrm>
              <a:off x="7000875" y="6164263"/>
              <a:ext cx="233363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6" name="Freeform 115"/>
            <p:cNvSpPr/>
            <p:nvPr/>
          </p:nvSpPr>
          <p:spPr bwMode="auto">
            <a:xfrm>
              <a:off x="7000875" y="5221288"/>
              <a:ext cx="268288" cy="996950"/>
            </a:xfrm>
            <a:custGeom>
              <a:avLst/>
              <a:gdLst>
                <a:gd name="T0" fmla="*/ 0 w 169"/>
                <a:gd name="T1" fmla="*/ 0 h 628"/>
                <a:gd name="T2" fmla="*/ 52 w 169"/>
                <a:gd name="T3" fmla="*/ 0 h 628"/>
                <a:gd name="T4" fmla="*/ 169 w 169"/>
                <a:gd name="T5" fmla="*/ 628 h 628"/>
                <a:gd name="T6" fmla="*/ 134 w 169"/>
                <a:gd name="T7" fmla="*/ 628 h 628"/>
                <a:gd name="T8" fmla="*/ 30 w 169"/>
                <a:gd name="T9" fmla="*/ 35 h 628"/>
                <a:gd name="T10" fmla="*/ 0 w 169"/>
                <a:gd name="T11" fmla="*/ 35 h 628"/>
                <a:gd name="T12" fmla="*/ 0 w 169"/>
                <a:gd name="T13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628">
                  <a:moveTo>
                    <a:pt x="0" y="0"/>
                  </a:moveTo>
                  <a:lnTo>
                    <a:pt x="52" y="0"/>
                  </a:lnTo>
                  <a:lnTo>
                    <a:pt x="169" y="628"/>
                  </a:lnTo>
                  <a:lnTo>
                    <a:pt x="134" y="628"/>
                  </a:lnTo>
                  <a:lnTo>
                    <a:pt x="3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7" name="Freeform 116"/>
            <p:cNvSpPr/>
            <p:nvPr/>
          </p:nvSpPr>
          <p:spPr bwMode="auto">
            <a:xfrm>
              <a:off x="6884988" y="5173663"/>
              <a:ext cx="225425" cy="82550"/>
            </a:xfrm>
            <a:custGeom>
              <a:avLst/>
              <a:gdLst>
                <a:gd name="T0" fmla="*/ 2 w 33"/>
                <a:gd name="T1" fmla="*/ 0 h 12"/>
                <a:gd name="T2" fmla="*/ 32 w 33"/>
                <a:gd name="T3" fmla="*/ 0 h 12"/>
                <a:gd name="T4" fmla="*/ 33 w 33"/>
                <a:gd name="T5" fmla="*/ 1 h 12"/>
                <a:gd name="T6" fmla="*/ 33 w 33"/>
                <a:gd name="T7" fmla="*/ 11 h 12"/>
                <a:gd name="T8" fmla="*/ 32 w 33"/>
                <a:gd name="T9" fmla="*/ 12 h 12"/>
                <a:gd name="T10" fmla="*/ 2 w 33"/>
                <a:gd name="T11" fmla="*/ 12 h 12"/>
                <a:gd name="T12" fmla="*/ 0 w 33"/>
                <a:gd name="T13" fmla="*/ 11 h 12"/>
                <a:gd name="T14" fmla="*/ 0 w 33"/>
                <a:gd name="T15" fmla="*/ 1 h 12"/>
                <a:gd name="T16" fmla="*/ 2 w 3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2">
                  <a:moveTo>
                    <a:pt x="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48" name="Freeform 117"/>
            <p:cNvSpPr/>
            <p:nvPr/>
          </p:nvSpPr>
          <p:spPr bwMode="auto">
            <a:xfrm>
              <a:off x="7000875" y="5173663"/>
              <a:ext cx="109538" cy="82550"/>
            </a:xfrm>
            <a:custGeom>
              <a:avLst/>
              <a:gdLst>
                <a:gd name="T0" fmla="*/ 0 w 16"/>
                <a:gd name="T1" fmla="*/ 0 h 12"/>
                <a:gd name="T2" fmla="*/ 15 w 16"/>
                <a:gd name="T3" fmla="*/ 0 h 12"/>
                <a:gd name="T4" fmla="*/ 16 w 16"/>
                <a:gd name="T5" fmla="*/ 1 h 12"/>
                <a:gd name="T6" fmla="*/ 16 w 16"/>
                <a:gd name="T7" fmla="*/ 11 h 12"/>
                <a:gd name="T8" fmla="*/ 15 w 16"/>
                <a:gd name="T9" fmla="*/ 12 h 12"/>
                <a:gd name="T10" fmla="*/ 0 w 16"/>
                <a:gd name="T11" fmla="*/ 12 h 12"/>
                <a:gd name="T12" fmla="*/ 0 w 1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49" name="组合 348"/>
          <p:cNvGrpSpPr/>
          <p:nvPr/>
        </p:nvGrpSpPr>
        <p:grpSpPr>
          <a:xfrm>
            <a:off x="9758440" y="2340447"/>
            <a:ext cx="2456714" cy="4512076"/>
            <a:chOff x="8892348" y="4995863"/>
            <a:chExt cx="1448626" cy="1512888"/>
          </a:xfrm>
          <a:solidFill>
            <a:srgbClr val="0066C8"/>
          </a:solidFill>
        </p:grpSpPr>
        <p:sp>
          <p:nvSpPr>
            <p:cNvPr id="350" name="Rectangle 121"/>
            <p:cNvSpPr>
              <a:spLocks noChangeArrowheads="1"/>
            </p:cNvSpPr>
            <p:nvPr/>
          </p:nvSpPr>
          <p:spPr bwMode="auto">
            <a:xfrm>
              <a:off x="9077325" y="5048610"/>
              <a:ext cx="1143000" cy="14601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51" name="Rectangle 122"/>
            <p:cNvSpPr>
              <a:spLocks noChangeArrowheads="1"/>
            </p:cNvSpPr>
            <p:nvPr/>
          </p:nvSpPr>
          <p:spPr bwMode="auto">
            <a:xfrm>
              <a:off x="9653587" y="4995863"/>
              <a:ext cx="687387" cy="151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52" name="Oval 123"/>
            <p:cNvSpPr>
              <a:spLocks noChangeArrowheads="1"/>
            </p:cNvSpPr>
            <p:nvPr/>
          </p:nvSpPr>
          <p:spPr bwMode="auto">
            <a:xfrm>
              <a:off x="9421813" y="5149851"/>
              <a:ext cx="454025" cy="442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53" name="Freeform 124"/>
            <p:cNvSpPr/>
            <p:nvPr/>
          </p:nvSpPr>
          <p:spPr bwMode="auto">
            <a:xfrm>
              <a:off x="9653588" y="5149851"/>
              <a:ext cx="222250" cy="442913"/>
            </a:xfrm>
            <a:custGeom>
              <a:avLst/>
              <a:gdLst>
                <a:gd name="T0" fmla="*/ 0 w 20"/>
                <a:gd name="T1" fmla="*/ 0 h 40"/>
                <a:gd name="T2" fmla="*/ 20 w 20"/>
                <a:gd name="T3" fmla="*/ 20 h 40"/>
                <a:gd name="T4" fmla="*/ 0 w 20"/>
                <a:gd name="T5" fmla="*/ 40 h 40"/>
                <a:gd name="T6" fmla="*/ 0 w 2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40">
                  <a:moveTo>
                    <a:pt x="0" y="0"/>
                  </a:moveTo>
                  <a:cubicBezTo>
                    <a:pt x="11" y="0"/>
                    <a:pt x="20" y="9"/>
                    <a:pt x="20" y="20"/>
                  </a:cubicBezTo>
                  <a:cubicBezTo>
                    <a:pt x="20" y="31"/>
                    <a:pt x="11" y="40"/>
                    <a:pt x="0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54" name="Freeform 125"/>
            <p:cNvSpPr>
              <a:spLocks noEditPoints="1"/>
            </p:cNvSpPr>
            <p:nvPr/>
          </p:nvSpPr>
          <p:spPr bwMode="auto">
            <a:xfrm>
              <a:off x="8892348" y="4995863"/>
              <a:ext cx="1394652" cy="1446213"/>
            </a:xfrm>
            <a:custGeom>
              <a:avLst/>
              <a:gdLst>
                <a:gd name="T0" fmla="*/ 0 w 790"/>
                <a:gd name="T1" fmla="*/ 856 h 911"/>
                <a:gd name="T2" fmla="*/ 783 w 790"/>
                <a:gd name="T3" fmla="*/ 856 h 911"/>
                <a:gd name="T4" fmla="*/ 783 w 790"/>
                <a:gd name="T5" fmla="*/ 911 h 911"/>
                <a:gd name="T6" fmla="*/ 0 w 790"/>
                <a:gd name="T7" fmla="*/ 911 h 911"/>
                <a:gd name="T8" fmla="*/ 0 w 790"/>
                <a:gd name="T9" fmla="*/ 856 h 911"/>
                <a:gd name="T10" fmla="*/ 0 w 790"/>
                <a:gd name="T11" fmla="*/ 856 h 911"/>
                <a:gd name="T12" fmla="*/ 7 w 790"/>
                <a:gd name="T13" fmla="*/ 431 h 911"/>
                <a:gd name="T14" fmla="*/ 790 w 790"/>
                <a:gd name="T15" fmla="*/ 431 h 911"/>
                <a:gd name="T16" fmla="*/ 790 w 790"/>
                <a:gd name="T17" fmla="*/ 480 h 911"/>
                <a:gd name="T18" fmla="*/ 7 w 790"/>
                <a:gd name="T19" fmla="*/ 480 h 911"/>
                <a:gd name="T20" fmla="*/ 7 w 790"/>
                <a:gd name="T21" fmla="*/ 431 h 911"/>
                <a:gd name="T22" fmla="*/ 7 w 790"/>
                <a:gd name="T23" fmla="*/ 431 h 911"/>
                <a:gd name="T24" fmla="*/ 0 w 790"/>
                <a:gd name="T25" fmla="*/ 0 h 911"/>
                <a:gd name="T26" fmla="*/ 783 w 790"/>
                <a:gd name="T27" fmla="*/ 0 h 911"/>
                <a:gd name="T28" fmla="*/ 783 w 790"/>
                <a:gd name="T29" fmla="*/ 49 h 911"/>
                <a:gd name="T30" fmla="*/ 0 w 790"/>
                <a:gd name="T31" fmla="*/ 49 h 911"/>
                <a:gd name="T32" fmla="*/ 0 w 790"/>
                <a:gd name="T33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0" h="911">
                  <a:moveTo>
                    <a:pt x="0" y="856"/>
                  </a:moveTo>
                  <a:lnTo>
                    <a:pt x="783" y="856"/>
                  </a:lnTo>
                  <a:lnTo>
                    <a:pt x="783" y="911"/>
                  </a:lnTo>
                  <a:lnTo>
                    <a:pt x="0" y="911"/>
                  </a:lnTo>
                  <a:lnTo>
                    <a:pt x="0" y="856"/>
                  </a:lnTo>
                  <a:lnTo>
                    <a:pt x="0" y="856"/>
                  </a:lnTo>
                  <a:close/>
                  <a:moveTo>
                    <a:pt x="7" y="431"/>
                  </a:moveTo>
                  <a:lnTo>
                    <a:pt x="790" y="431"/>
                  </a:lnTo>
                  <a:lnTo>
                    <a:pt x="790" y="480"/>
                  </a:lnTo>
                  <a:lnTo>
                    <a:pt x="7" y="480"/>
                  </a:lnTo>
                  <a:lnTo>
                    <a:pt x="7" y="431"/>
                  </a:lnTo>
                  <a:lnTo>
                    <a:pt x="7" y="431"/>
                  </a:lnTo>
                  <a:close/>
                  <a:moveTo>
                    <a:pt x="0" y="0"/>
                  </a:moveTo>
                  <a:lnTo>
                    <a:pt x="783" y="0"/>
                  </a:lnTo>
                  <a:lnTo>
                    <a:pt x="783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55" name="Freeform 126"/>
            <p:cNvSpPr>
              <a:spLocks noEditPoints="1"/>
            </p:cNvSpPr>
            <p:nvPr/>
          </p:nvSpPr>
          <p:spPr bwMode="auto">
            <a:xfrm>
              <a:off x="9653588" y="4995863"/>
              <a:ext cx="633412" cy="1446213"/>
            </a:xfrm>
            <a:custGeom>
              <a:avLst/>
              <a:gdLst>
                <a:gd name="T0" fmla="*/ 0 w 399"/>
                <a:gd name="T1" fmla="*/ 856 h 911"/>
                <a:gd name="T2" fmla="*/ 392 w 399"/>
                <a:gd name="T3" fmla="*/ 856 h 911"/>
                <a:gd name="T4" fmla="*/ 392 w 399"/>
                <a:gd name="T5" fmla="*/ 911 h 911"/>
                <a:gd name="T6" fmla="*/ 0 w 399"/>
                <a:gd name="T7" fmla="*/ 911 h 911"/>
                <a:gd name="T8" fmla="*/ 0 w 399"/>
                <a:gd name="T9" fmla="*/ 856 h 911"/>
                <a:gd name="T10" fmla="*/ 0 w 399"/>
                <a:gd name="T11" fmla="*/ 856 h 911"/>
                <a:gd name="T12" fmla="*/ 0 w 399"/>
                <a:gd name="T13" fmla="*/ 431 h 911"/>
                <a:gd name="T14" fmla="*/ 399 w 399"/>
                <a:gd name="T15" fmla="*/ 431 h 911"/>
                <a:gd name="T16" fmla="*/ 399 w 399"/>
                <a:gd name="T17" fmla="*/ 480 h 911"/>
                <a:gd name="T18" fmla="*/ 0 w 399"/>
                <a:gd name="T19" fmla="*/ 480 h 911"/>
                <a:gd name="T20" fmla="*/ 0 w 399"/>
                <a:gd name="T21" fmla="*/ 431 h 911"/>
                <a:gd name="T22" fmla="*/ 0 w 399"/>
                <a:gd name="T23" fmla="*/ 431 h 911"/>
                <a:gd name="T24" fmla="*/ 0 w 399"/>
                <a:gd name="T25" fmla="*/ 0 h 911"/>
                <a:gd name="T26" fmla="*/ 392 w 399"/>
                <a:gd name="T27" fmla="*/ 0 h 911"/>
                <a:gd name="T28" fmla="*/ 392 w 399"/>
                <a:gd name="T29" fmla="*/ 49 h 911"/>
                <a:gd name="T30" fmla="*/ 0 w 399"/>
                <a:gd name="T31" fmla="*/ 49 h 911"/>
                <a:gd name="T32" fmla="*/ 0 w 399"/>
                <a:gd name="T33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9" h="911">
                  <a:moveTo>
                    <a:pt x="0" y="856"/>
                  </a:moveTo>
                  <a:lnTo>
                    <a:pt x="392" y="856"/>
                  </a:lnTo>
                  <a:lnTo>
                    <a:pt x="392" y="911"/>
                  </a:lnTo>
                  <a:lnTo>
                    <a:pt x="0" y="911"/>
                  </a:lnTo>
                  <a:lnTo>
                    <a:pt x="0" y="856"/>
                  </a:lnTo>
                  <a:lnTo>
                    <a:pt x="0" y="856"/>
                  </a:lnTo>
                  <a:close/>
                  <a:moveTo>
                    <a:pt x="0" y="431"/>
                  </a:moveTo>
                  <a:lnTo>
                    <a:pt x="399" y="431"/>
                  </a:lnTo>
                  <a:lnTo>
                    <a:pt x="399" y="480"/>
                  </a:lnTo>
                  <a:lnTo>
                    <a:pt x="0" y="480"/>
                  </a:lnTo>
                  <a:lnTo>
                    <a:pt x="0" y="431"/>
                  </a:lnTo>
                  <a:lnTo>
                    <a:pt x="0" y="431"/>
                  </a:lnTo>
                  <a:close/>
                  <a:moveTo>
                    <a:pt x="0" y="0"/>
                  </a:moveTo>
                  <a:lnTo>
                    <a:pt x="392" y="0"/>
                  </a:lnTo>
                  <a:lnTo>
                    <a:pt x="392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56" name="Freeform 127"/>
            <p:cNvSpPr>
              <a:spLocks noEditPoints="1"/>
            </p:cNvSpPr>
            <p:nvPr/>
          </p:nvSpPr>
          <p:spPr bwMode="auto">
            <a:xfrm>
              <a:off x="9542463" y="5205413"/>
              <a:ext cx="211137" cy="331788"/>
            </a:xfrm>
            <a:custGeom>
              <a:avLst/>
              <a:gdLst>
                <a:gd name="T0" fmla="*/ 18 w 19"/>
                <a:gd name="T1" fmla="*/ 15 h 30"/>
                <a:gd name="T2" fmla="*/ 19 w 19"/>
                <a:gd name="T3" fmla="*/ 20 h 30"/>
                <a:gd name="T4" fmla="*/ 10 w 19"/>
                <a:gd name="T5" fmla="*/ 30 h 30"/>
                <a:gd name="T6" fmla="*/ 0 w 19"/>
                <a:gd name="T7" fmla="*/ 20 h 30"/>
                <a:gd name="T8" fmla="*/ 1 w 19"/>
                <a:gd name="T9" fmla="*/ 15 h 30"/>
                <a:gd name="T10" fmla="*/ 10 w 19"/>
                <a:gd name="T11" fmla="*/ 0 h 30"/>
                <a:gd name="T12" fmla="*/ 18 w 19"/>
                <a:gd name="T13" fmla="*/ 15 h 30"/>
                <a:gd name="T14" fmla="*/ 4 w 19"/>
                <a:gd name="T15" fmla="*/ 14 h 30"/>
                <a:gd name="T16" fmla="*/ 10 w 19"/>
                <a:gd name="T17" fmla="*/ 28 h 30"/>
                <a:gd name="T18" fmla="*/ 4 w 19"/>
                <a:gd name="T1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0">
                  <a:moveTo>
                    <a:pt x="18" y="15"/>
                  </a:moveTo>
                  <a:cubicBezTo>
                    <a:pt x="19" y="17"/>
                    <a:pt x="19" y="18"/>
                    <a:pt x="19" y="20"/>
                  </a:cubicBezTo>
                  <a:cubicBezTo>
                    <a:pt x="19" y="26"/>
                    <a:pt x="15" y="30"/>
                    <a:pt x="10" y="30"/>
                  </a:cubicBezTo>
                  <a:cubicBezTo>
                    <a:pt x="4" y="30"/>
                    <a:pt x="0" y="26"/>
                    <a:pt x="0" y="20"/>
                  </a:cubicBezTo>
                  <a:cubicBezTo>
                    <a:pt x="0" y="18"/>
                    <a:pt x="0" y="17"/>
                    <a:pt x="1" y="1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4" y="14"/>
                  </a:moveTo>
                  <a:cubicBezTo>
                    <a:pt x="0" y="19"/>
                    <a:pt x="1" y="28"/>
                    <a:pt x="10" y="28"/>
                  </a:cubicBezTo>
                  <a:cubicBezTo>
                    <a:pt x="4" y="25"/>
                    <a:pt x="3" y="20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57" name="Freeform 128"/>
            <p:cNvSpPr/>
            <p:nvPr/>
          </p:nvSpPr>
          <p:spPr bwMode="auto">
            <a:xfrm>
              <a:off x="9653588" y="5205413"/>
              <a:ext cx="100012" cy="331788"/>
            </a:xfrm>
            <a:custGeom>
              <a:avLst/>
              <a:gdLst>
                <a:gd name="T0" fmla="*/ 8 w 9"/>
                <a:gd name="T1" fmla="*/ 15 h 30"/>
                <a:gd name="T2" fmla="*/ 9 w 9"/>
                <a:gd name="T3" fmla="*/ 20 h 30"/>
                <a:gd name="T4" fmla="*/ 0 w 9"/>
                <a:gd name="T5" fmla="*/ 30 h 30"/>
                <a:gd name="T6" fmla="*/ 0 w 9"/>
                <a:gd name="T7" fmla="*/ 28 h 30"/>
                <a:gd name="T8" fmla="*/ 0 w 9"/>
                <a:gd name="T9" fmla="*/ 28 h 30"/>
                <a:gd name="T10" fmla="*/ 0 w 9"/>
                <a:gd name="T11" fmla="*/ 28 h 30"/>
                <a:gd name="T12" fmla="*/ 0 w 9"/>
                <a:gd name="T13" fmla="*/ 0 h 30"/>
                <a:gd name="T14" fmla="*/ 8 w 9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0">
                  <a:moveTo>
                    <a:pt x="8" y="15"/>
                  </a:moveTo>
                  <a:cubicBezTo>
                    <a:pt x="9" y="17"/>
                    <a:pt x="9" y="18"/>
                    <a:pt x="9" y="20"/>
                  </a:cubicBezTo>
                  <a:cubicBezTo>
                    <a:pt x="9" y="26"/>
                    <a:pt x="5" y="30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58" name="组合 357"/>
          <p:cNvGrpSpPr/>
          <p:nvPr/>
        </p:nvGrpSpPr>
        <p:grpSpPr>
          <a:xfrm>
            <a:off x="7165688" y="3620220"/>
            <a:ext cx="2638083" cy="3009545"/>
            <a:chOff x="10723563" y="4757738"/>
            <a:chExt cx="1352550" cy="1566863"/>
          </a:xfrm>
          <a:solidFill>
            <a:srgbClr val="0066C8"/>
          </a:solidFill>
        </p:grpSpPr>
        <p:sp>
          <p:nvSpPr>
            <p:cNvPr id="359" name="Rectangle 132"/>
            <p:cNvSpPr>
              <a:spLocks noChangeArrowheads="1"/>
            </p:cNvSpPr>
            <p:nvPr/>
          </p:nvSpPr>
          <p:spPr bwMode="auto">
            <a:xfrm>
              <a:off x="12007850" y="5337176"/>
              <a:ext cx="7938" cy="941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0" name="Rectangle 133"/>
            <p:cNvSpPr>
              <a:spLocks noChangeArrowheads="1"/>
            </p:cNvSpPr>
            <p:nvPr/>
          </p:nvSpPr>
          <p:spPr bwMode="auto">
            <a:xfrm>
              <a:off x="11977688" y="6159501"/>
              <a:ext cx="6826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1" name="Rectangle 134"/>
            <p:cNvSpPr>
              <a:spLocks noChangeArrowheads="1"/>
            </p:cNvSpPr>
            <p:nvPr/>
          </p:nvSpPr>
          <p:spPr bwMode="auto">
            <a:xfrm>
              <a:off x="12015788" y="5337176"/>
              <a:ext cx="1588" cy="941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2" name="Rectangle 135"/>
            <p:cNvSpPr>
              <a:spLocks noChangeArrowheads="1"/>
            </p:cNvSpPr>
            <p:nvPr/>
          </p:nvSpPr>
          <p:spPr bwMode="auto">
            <a:xfrm>
              <a:off x="12015788" y="6159501"/>
              <a:ext cx="3016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3" name="Freeform 136"/>
            <p:cNvSpPr>
              <a:spLocks noEditPoints="1"/>
            </p:cNvSpPr>
            <p:nvPr/>
          </p:nvSpPr>
          <p:spPr bwMode="auto">
            <a:xfrm>
              <a:off x="11698288" y="4779963"/>
              <a:ext cx="369888" cy="611188"/>
            </a:xfrm>
            <a:custGeom>
              <a:avLst/>
              <a:gdLst>
                <a:gd name="T0" fmla="*/ 17 w 49"/>
                <a:gd name="T1" fmla="*/ 0 h 81"/>
                <a:gd name="T2" fmla="*/ 42 w 49"/>
                <a:gd name="T3" fmla="*/ 81 h 81"/>
                <a:gd name="T4" fmla="*/ 8 w 49"/>
                <a:gd name="T5" fmla="*/ 53 h 81"/>
                <a:gd name="T6" fmla="*/ 7 w 49"/>
                <a:gd name="T7" fmla="*/ 52 h 81"/>
                <a:gd name="T8" fmla="*/ 7 w 49"/>
                <a:gd name="T9" fmla="*/ 52 h 81"/>
                <a:gd name="T10" fmla="*/ 0 w 49"/>
                <a:gd name="T11" fmla="*/ 27 h 81"/>
                <a:gd name="T12" fmla="*/ 17 w 49"/>
                <a:gd name="T13" fmla="*/ 0 h 81"/>
                <a:gd name="T14" fmla="*/ 14 w 49"/>
                <a:gd name="T15" fmla="*/ 40 h 81"/>
                <a:gd name="T16" fmla="*/ 36 w 49"/>
                <a:gd name="T17" fmla="*/ 37 h 81"/>
                <a:gd name="T18" fmla="*/ 32 w 49"/>
                <a:gd name="T19" fmla="*/ 24 h 81"/>
                <a:gd name="T20" fmla="*/ 12 w 49"/>
                <a:gd name="T21" fmla="*/ 32 h 81"/>
                <a:gd name="T22" fmla="*/ 14 w 49"/>
                <a:gd name="T23" fmla="*/ 40 h 81"/>
                <a:gd name="T24" fmla="*/ 38 w 49"/>
                <a:gd name="T25" fmla="*/ 41 h 81"/>
                <a:gd name="T26" fmla="*/ 16 w 49"/>
                <a:gd name="T27" fmla="*/ 49 h 81"/>
                <a:gd name="T28" fmla="*/ 18 w 49"/>
                <a:gd name="T29" fmla="*/ 55 h 81"/>
                <a:gd name="T30" fmla="*/ 39 w 49"/>
                <a:gd name="T31" fmla="*/ 72 h 81"/>
                <a:gd name="T32" fmla="*/ 38 w 49"/>
                <a:gd name="T33" fmla="*/ 41 h 81"/>
                <a:gd name="T34" fmla="*/ 9 w 49"/>
                <a:gd name="T35" fmla="*/ 25 h 81"/>
                <a:gd name="T36" fmla="*/ 29 w 49"/>
                <a:gd name="T37" fmla="*/ 19 h 81"/>
                <a:gd name="T38" fmla="*/ 21 w 49"/>
                <a:gd name="T39" fmla="*/ 9 h 81"/>
                <a:gd name="T40" fmla="*/ 9 w 49"/>
                <a:gd name="T41" fmla="*/ 23 h 81"/>
                <a:gd name="T42" fmla="*/ 9 w 49"/>
                <a:gd name="T43" fmla="*/ 2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81">
                  <a:moveTo>
                    <a:pt x="17" y="0"/>
                  </a:moveTo>
                  <a:cubicBezTo>
                    <a:pt x="42" y="11"/>
                    <a:pt x="49" y="57"/>
                    <a:pt x="42" y="81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4"/>
                    <a:pt x="3" y="35"/>
                    <a:pt x="0" y="27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4" y="40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5" y="32"/>
                    <a:pt x="33" y="28"/>
                    <a:pt x="3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40"/>
                    <a:pt x="14" y="40"/>
                    <a:pt x="14" y="40"/>
                  </a:cubicBezTo>
                  <a:close/>
                  <a:moveTo>
                    <a:pt x="38" y="41"/>
                  </a:moveTo>
                  <a:cubicBezTo>
                    <a:pt x="16" y="49"/>
                    <a:pt x="16" y="49"/>
                    <a:pt x="16" y="49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41" y="64"/>
                    <a:pt x="40" y="53"/>
                    <a:pt x="38" y="41"/>
                  </a:cubicBezTo>
                  <a:close/>
                  <a:moveTo>
                    <a:pt x="9" y="25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7" y="15"/>
                    <a:pt x="24" y="11"/>
                    <a:pt x="21" y="9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4" name="Rectangle 137"/>
            <p:cNvSpPr>
              <a:spLocks noChangeArrowheads="1"/>
            </p:cNvSpPr>
            <p:nvPr/>
          </p:nvSpPr>
          <p:spPr bwMode="auto">
            <a:xfrm>
              <a:off x="10783888" y="5360988"/>
              <a:ext cx="68263" cy="760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5" name="Rectangle 138"/>
            <p:cNvSpPr>
              <a:spLocks noChangeArrowheads="1"/>
            </p:cNvSpPr>
            <p:nvPr/>
          </p:nvSpPr>
          <p:spPr bwMode="auto">
            <a:xfrm>
              <a:off x="10821988" y="5360988"/>
              <a:ext cx="30163" cy="760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6" name="Rectangle 139"/>
            <p:cNvSpPr>
              <a:spLocks noChangeArrowheads="1"/>
            </p:cNvSpPr>
            <p:nvPr/>
          </p:nvSpPr>
          <p:spPr bwMode="auto">
            <a:xfrm>
              <a:off x="10783888" y="6069013"/>
              <a:ext cx="68263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7" name="Rectangle 140"/>
            <p:cNvSpPr>
              <a:spLocks noChangeArrowheads="1"/>
            </p:cNvSpPr>
            <p:nvPr/>
          </p:nvSpPr>
          <p:spPr bwMode="auto">
            <a:xfrm>
              <a:off x="10821988" y="6069013"/>
              <a:ext cx="30163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8" name="Rectangle 141"/>
            <p:cNvSpPr>
              <a:spLocks noChangeArrowheads="1"/>
            </p:cNvSpPr>
            <p:nvPr/>
          </p:nvSpPr>
          <p:spPr bwMode="auto">
            <a:xfrm>
              <a:off x="10753725" y="6105526"/>
              <a:ext cx="12858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9" name="Rectangle 142"/>
            <p:cNvSpPr>
              <a:spLocks noChangeArrowheads="1"/>
            </p:cNvSpPr>
            <p:nvPr/>
          </p:nvSpPr>
          <p:spPr bwMode="auto">
            <a:xfrm>
              <a:off x="10821988" y="6105526"/>
              <a:ext cx="60325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0" name="Rectangle 143"/>
            <p:cNvSpPr>
              <a:spLocks noChangeArrowheads="1"/>
            </p:cNvSpPr>
            <p:nvPr/>
          </p:nvSpPr>
          <p:spPr bwMode="auto">
            <a:xfrm>
              <a:off x="10753725" y="6165851"/>
              <a:ext cx="1285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1" name="Rectangle 144"/>
            <p:cNvSpPr>
              <a:spLocks noChangeArrowheads="1"/>
            </p:cNvSpPr>
            <p:nvPr/>
          </p:nvSpPr>
          <p:spPr bwMode="auto">
            <a:xfrm>
              <a:off x="10821988" y="6165851"/>
              <a:ext cx="6032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2" name="Rectangle 145"/>
            <p:cNvSpPr>
              <a:spLocks noChangeArrowheads="1"/>
            </p:cNvSpPr>
            <p:nvPr/>
          </p:nvSpPr>
          <p:spPr bwMode="auto">
            <a:xfrm>
              <a:off x="10723563" y="6196013"/>
              <a:ext cx="196850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3" name="Rectangle 146"/>
            <p:cNvSpPr>
              <a:spLocks noChangeArrowheads="1"/>
            </p:cNvSpPr>
            <p:nvPr/>
          </p:nvSpPr>
          <p:spPr bwMode="auto">
            <a:xfrm>
              <a:off x="10821988" y="6196013"/>
              <a:ext cx="98425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4" name="Rectangle 147"/>
            <p:cNvSpPr>
              <a:spLocks noChangeArrowheads="1"/>
            </p:cNvSpPr>
            <p:nvPr/>
          </p:nvSpPr>
          <p:spPr bwMode="auto">
            <a:xfrm>
              <a:off x="10723563" y="6286501"/>
              <a:ext cx="19685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5" name="Rectangle 148"/>
            <p:cNvSpPr>
              <a:spLocks noChangeArrowheads="1"/>
            </p:cNvSpPr>
            <p:nvPr/>
          </p:nvSpPr>
          <p:spPr bwMode="auto">
            <a:xfrm>
              <a:off x="10821988" y="6286501"/>
              <a:ext cx="9842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6" name="Freeform 149"/>
            <p:cNvSpPr>
              <a:spLocks noEditPoints="1"/>
            </p:cNvSpPr>
            <p:nvPr/>
          </p:nvSpPr>
          <p:spPr bwMode="auto">
            <a:xfrm>
              <a:off x="11706225" y="4757738"/>
              <a:ext cx="369888" cy="609600"/>
            </a:xfrm>
            <a:custGeom>
              <a:avLst/>
              <a:gdLst>
                <a:gd name="T0" fmla="*/ 17 w 49"/>
                <a:gd name="T1" fmla="*/ 0 h 81"/>
                <a:gd name="T2" fmla="*/ 41 w 49"/>
                <a:gd name="T3" fmla="*/ 81 h 81"/>
                <a:gd name="T4" fmla="*/ 8 w 49"/>
                <a:gd name="T5" fmla="*/ 53 h 81"/>
                <a:gd name="T6" fmla="*/ 7 w 49"/>
                <a:gd name="T7" fmla="*/ 52 h 81"/>
                <a:gd name="T8" fmla="*/ 7 w 49"/>
                <a:gd name="T9" fmla="*/ 52 h 81"/>
                <a:gd name="T10" fmla="*/ 0 w 49"/>
                <a:gd name="T11" fmla="*/ 27 h 81"/>
                <a:gd name="T12" fmla="*/ 17 w 49"/>
                <a:gd name="T13" fmla="*/ 0 h 81"/>
                <a:gd name="T14" fmla="*/ 13 w 49"/>
                <a:gd name="T15" fmla="*/ 40 h 81"/>
                <a:gd name="T16" fmla="*/ 36 w 49"/>
                <a:gd name="T17" fmla="*/ 37 h 81"/>
                <a:gd name="T18" fmla="*/ 31 w 49"/>
                <a:gd name="T19" fmla="*/ 24 h 81"/>
                <a:gd name="T20" fmla="*/ 11 w 49"/>
                <a:gd name="T21" fmla="*/ 32 h 81"/>
                <a:gd name="T22" fmla="*/ 13 w 49"/>
                <a:gd name="T23" fmla="*/ 40 h 81"/>
                <a:gd name="T24" fmla="*/ 37 w 49"/>
                <a:gd name="T25" fmla="*/ 41 h 81"/>
                <a:gd name="T26" fmla="*/ 16 w 49"/>
                <a:gd name="T27" fmla="*/ 49 h 81"/>
                <a:gd name="T28" fmla="*/ 17 w 49"/>
                <a:gd name="T29" fmla="*/ 55 h 81"/>
                <a:gd name="T30" fmla="*/ 38 w 49"/>
                <a:gd name="T31" fmla="*/ 72 h 81"/>
                <a:gd name="T32" fmla="*/ 37 w 49"/>
                <a:gd name="T33" fmla="*/ 41 h 81"/>
                <a:gd name="T34" fmla="*/ 9 w 49"/>
                <a:gd name="T35" fmla="*/ 24 h 81"/>
                <a:gd name="T36" fmla="*/ 29 w 49"/>
                <a:gd name="T37" fmla="*/ 19 h 81"/>
                <a:gd name="T38" fmla="*/ 20 w 49"/>
                <a:gd name="T39" fmla="*/ 9 h 81"/>
                <a:gd name="T40" fmla="*/ 8 w 49"/>
                <a:gd name="T41" fmla="*/ 23 h 81"/>
                <a:gd name="T42" fmla="*/ 9 w 49"/>
                <a:gd name="T43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81">
                  <a:moveTo>
                    <a:pt x="17" y="0"/>
                  </a:moveTo>
                  <a:cubicBezTo>
                    <a:pt x="41" y="11"/>
                    <a:pt x="49" y="57"/>
                    <a:pt x="41" y="81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4" y="43"/>
                    <a:pt x="2" y="35"/>
                    <a:pt x="0" y="27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3" y="40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4" y="32"/>
                    <a:pt x="33" y="28"/>
                    <a:pt x="31" y="24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3" y="40"/>
                    <a:pt x="13" y="40"/>
                    <a:pt x="13" y="40"/>
                  </a:cubicBezTo>
                  <a:close/>
                  <a:moveTo>
                    <a:pt x="37" y="41"/>
                  </a:moveTo>
                  <a:cubicBezTo>
                    <a:pt x="16" y="49"/>
                    <a:pt x="16" y="49"/>
                    <a:pt x="16" y="49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0" y="64"/>
                    <a:pt x="40" y="53"/>
                    <a:pt x="37" y="41"/>
                  </a:cubicBezTo>
                  <a:close/>
                  <a:moveTo>
                    <a:pt x="9" y="24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6" y="15"/>
                    <a:pt x="23" y="11"/>
                    <a:pt x="20" y="9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7" name="Freeform 150"/>
            <p:cNvSpPr/>
            <p:nvPr/>
          </p:nvSpPr>
          <p:spPr bwMode="auto">
            <a:xfrm>
              <a:off x="10747375" y="4976813"/>
              <a:ext cx="1027113" cy="406400"/>
            </a:xfrm>
            <a:custGeom>
              <a:avLst/>
              <a:gdLst>
                <a:gd name="T0" fmla="*/ 0 w 647"/>
                <a:gd name="T1" fmla="*/ 166 h 256"/>
                <a:gd name="T2" fmla="*/ 623 w 647"/>
                <a:gd name="T3" fmla="*/ 0 h 256"/>
                <a:gd name="T4" fmla="*/ 647 w 647"/>
                <a:gd name="T5" fmla="*/ 90 h 256"/>
                <a:gd name="T6" fmla="*/ 23 w 647"/>
                <a:gd name="T7" fmla="*/ 256 h 256"/>
                <a:gd name="T8" fmla="*/ 0 w 647"/>
                <a:gd name="T9" fmla="*/ 16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256">
                  <a:moveTo>
                    <a:pt x="0" y="166"/>
                  </a:moveTo>
                  <a:lnTo>
                    <a:pt x="623" y="0"/>
                  </a:lnTo>
                  <a:lnTo>
                    <a:pt x="647" y="90"/>
                  </a:lnTo>
                  <a:lnTo>
                    <a:pt x="23" y="256"/>
                  </a:lnTo>
                  <a:lnTo>
                    <a:pt x="0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8" name="Freeform 151"/>
            <p:cNvSpPr/>
            <p:nvPr/>
          </p:nvSpPr>
          <p:spPr bwMode="auto">
            <a:xfrm>
              <a:off x="10783888" y="5013326"/>
              <a:ext cx="952500" cy="331788"/>
            </a:xfrm>
            <a:custGeom>
              <a:avLst/>
              <a:gdLst>
                <a:gd name="T0" fmla="*/ 0 w 600"/>
                <a:gd name="T1" fmla="*/ 152 h 209"/>
                <a:gd name="T2" fmla="*/ 585 w 600"/>
                <a:gd name="T3" fmla="*/ 0 h 209"/>
                <a:gd name="T4" fmla="*/ 600 w 600"/>
                <a:gd name="T5" fmla="*/ 53 h 209"/>
                <a:gd name="T6" fmla="*/ 15 w 600"/>
                <a:gd name="T7" fmla="*/ 209 h 209"/>
                <a:gd name="T8" fmla="*/ 0 w 600"/>
                <a:gd name="T9" fmla="*/ 15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209">
                  <a:moveTo>
                    <a:pt x="0" y="152"/>
                  </a:moveTo>
                  <a:lnTo>
                    <a:pt x="585" y="0"/>
                  </a:lnTo>
                  <a:lnTo>
                    <a:pt x="600" y="53"/>
                  </a:lnTo>
                  <a:lnTo>
                    <a:pt x="15" y="209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9" name="Freeform 152"/>
            <p:cNvSpPr/>
            <p:nvPr/>
          </p:nvSpPr>
          <p:spPr bwMode="auto">
            <a:xfrm>
              <a:off x="11161713" y="5745163"/>
              <a:ext cx="301625" cy="247650"/>
            </a:xfrm>
            <a:custGeom>
              <a:avLst/>
              <a:gdLst>
                <a:gd name="T0" fmla="*/ 0 w 190"/>
                <a:gd name="T1" fmla="*/ 0 h 156"/>
                <a:gd name="T2" fmla="*/ 190 w 190"/>
                <a:gd name="T3" fmla="*/ 132 h 156"/>
                <a:gd name="T4" fmla="*/ 190 w 190"/>
                <a:gd name="T5" fmla="*/ 156 h 156"/>
                <a:gd name="T6" fmla="*/ 0 w 190"/>
                <a:gd name="T7" fmla="*/ 23 h 156"/>
                <a:gd name="T8" fmla="*/ 0 w 190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56">
                  <a:moveTo>
                    <a:pt x="0" y="0"/>
                  </a:moveTo>
                  <a:lnTo>
                    <a:pt x="190" y="132"/>
                  </a:lnTo>
                  <a:lnTo>
                    <a:pt x="190" y="156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0" name="Freeform 153"/>
            <p:cNvSpPr/>
            <p:nvPr/>
          </p:nvSpPr>
          <p:spPr bwMode="auto">
            <a:xfrm>
              <a:off x="11199813" y="5518151"/>
              <a:ext cx="233363" cy="257175"/>
            </a:xfrm>
            <a:custGeom>
              <a:avLst/>
              <a:gdLst>
                <a:gd name="T0" fmla="*/ 0 w 147"/>
                <a:gd name="T1" fmla="*/ 0 h 162"/>
                <a:gd name="T2" fmla="*/ 147 w 147"/>
                <a:gd name="T3" fmla="*/ 138 h 162"/>
                <a:gd name="T4" fmla="*/ 147 w 147"/>
                <a:gd name="T5" fmla="*/ 162 h 162"/>
                <a:gd name="T6" fmla="*/ 0 w 147"/>
                <a:gd name="T7" fmla="*/ 24 h 162"/>
                <a:gd name="T8" fmla="*/ 0 w 147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62">
                  <a:moveTo>
                    <a:pt x="0" y="0"/>
                  </a:moveTo>
                  <a:lnTo>
                    <a:pt x="147" y="138"/>
                  </a:lnTo>
                  <a:lnTo>
                    <a:pt x="147" y="162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1" name="Freeform 154"/>
            <p:cNvSpPr/>
            <p:nvPr/>
          </p:nvSpPr>
          <p:spPr bwMode="auto">
            <a:xfrm>
              <a:off x="11123613" y="5992813"/>
              <a:ext cx="385763" cy="293688"/>
            </a:xfrm>
            <a:custGeom>
              <a:avLst/>
              <a:gdLst>
                <a:gd name="T0" fmla="*/ 0 w 243"/>
                <a:gd name="T1" fmla="*/ 0 h 185"/>
                <a:gd name="T2" fmla="*/ 243 w 243"/>
                <a:gd name="T3" fmla="*/ 161 h 185"/>
                <a:gd name="T4" fmla="*/ 243 w 243"/>
                <a:gd name="T5" fmla="*/ 185 h 185"/>
                <a:gd name="T6" fmla="*/ 0 w 243"/>
                <a:gd name="T7" fmla="*/ 29 h 185"/>
                <a:gd name="T8" fmla="*/ 0 w 243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85">
                  <a:moveTo>
                    <a:pt x="0" y="0"/>
                  </a:moveTo>
                  <a:lnTo>
                    <a:pt x="243" y="161"/>
                  </a:lnTo>
                  <a:lnTo>
                    <a:pt x="243" y="18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2" name="Freeform 155"/>
            <p:cNvSpPr/>
            <p:nvPr/>
          </p:nvSpPr>
          <p:spPr bwMode="auto">
            <a:xfrm>
              <a:off x="11237913" y="5246688"/>
              <a:ext cx="150813" cy="287338"/>
            </a:xfrm>
            <a:custGeom>
              <a:avLst/>
              <a:gdLst>
                <a:gd name="T0" fmla="*/ 0 w 95"/>
                <a:gd name="T1" fmla="*/ 0 h 181"/>
                <a:gd name="T2" fmla="*/ 95 w 95"/>
                <a:gd name="T3" fmla="*/ 157 h 181"/>
                <a:gd name="T4" fmla="*/ 95 w 95"/>
                <a:gd name="T5" fmla="*/ 181 h 181"/>
                <a:gd name="T6" fmla="*/ 0 w 95"/>
                <a:gd name="T7" fmla="*/ 24 h 181"/>
                <a:gd name="T8" fmla="*/ 0 w 95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81">
                  <a:moveTo>
                    <a:pt x="0" y="0"/>
                  </a:moveTo>
                  <a:lnTo>
                    <a:pt x="95" y="157"/>
                  </a:lnTo>
                  <a:lnTo>
                    <a:pt x="95" y="181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3" name="Rectangle 156"/>
            <p:cNvSpPr>
              <a:spLocks noChangeArrowheads="1"/>
            </p:cNvSpPr>
            <p:nvPr/>
          </p:nvSpPr>
          <p:spPr bwMode="auto">
            <a:xfrm>
              <a:off x="11161713" y="5745163"/>
              <a:ext cx="27940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4" name="Rectangle 157"/>
            <p:cNvSpPr>
              <a:spLocks noChangeArrowheads="1"/>
            </p:cNvSpPr>
            <p:nvPr/>
          </p:nvSpPr>
          <p:spPr bwMode="auto">
            <a:xfrm>
              <a:off x="11183938" y="5511801"/>
              <a:ext cx="23495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5" name="Rectangle 158"/>
            <p:cNvSpPr>
              <a:spLocks noChangeArrowheads="1"/>
            </p:cNvSpPr>
            <p:nvPr/>
          </p:nvSpPr>
          <p:spPr bwMode="auto">
            <a:xfrm>
              <a:off x="11123613" y="5984876"/>
              <a:ext cx="35560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6" name="Rectangle 159"/>
            <p:cNvSpPr>
              <a:spLocks noChangeArrowheads="1"/>
            </p:cNvSpPr>
            <p:nvPr/>
          </p:nvSpPr>
          <p:spPr bwMode="auto">
            <a:xfrm>
              <a:off x="11079163" y="6264276"/>
              <a:ext cx="44608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7" name="Freeform 160"/>
            <p:cNvSpPr/>
            <p:nvPr/>
          </p:nvSpPr>
          <p:spPr bwMode="auto">
            <a:xfrm>
              <a:off x="11041063" y="5224463"/>
              <a:ext cx="520700" cy="1100138"/>
            </a:xfrm>
            <a:custGeom>
              <a:avLst/>
              <a:gdLst>
                <a:gd name="T0" fmla="*/ 114 w 328"/>
                <a:gd name="T1" fmla="*/ 0 h 693"/>
                <a:gd name="T2" fmla="*/ 214 w 328"/>
                <a:gd name="T3" fmla="*/ 0 h 693"/>
                <a:gd name="T4" fmla="*/ 328 w 328"/>
                <a:gd name="T5" fmla="*/ 693 h 693"/>
                <a:gd name="T6" fmla="*/ 295 w 328"/>
                <a:gd name="T7" fmla="*/ 693 h 693"/>
                <a:gd name="T8" fmla="*/ 190 w 328"/>
                <a:gd name="T9" fmla="*/ 33 h 693"/>
                <a:gd name="T10" fmla="*/ 133 w 328"/>
                <a:gd name="T11" fmla="*/ 33 h 693"/>
                <a:gd name="T12" fmla="*/ 33 w 328"/>
                <a:gd name="T13" fmla="*/ 693 h 693"/>
                <a:gd name="T14" fmla="*/ 0 w 328"/>
                <a:gd name="T15" fmla="*/ 693 h 693"/>
                <a:gd name="T16" fmla="*/ 114 w 328"/>
                <a:gd name="T17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693">
                  <a:moveTo>
                    <a:pt x="114" y="0"/>
                  </a:moveTo>
                  <a:lnTo>
                    <a:pt x="214" y="0"/>
                  </a:lnTo>
                  <a:lnTo>
                    <a:pt x="328" y="693"/>
                  </a:lnTo>
                  <a:lnTo>
                    <a:pt x="295" y="693"/>
                  </a:lnTo>
                  <a:lnTo>
                    <a:pt x="190" y="33"/>
                  </a:lnTo>
                  <a:lnTo>
                    <a:pt x="133" y="33"/>
                  </a:lnTo>
                  <a:lnTo>
                    <a:pt x="33" y="693"/>
                  </a:lnTo>
                  <a:lnTo>
                    <a:pt x="0" y="693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8" name="Freeform 161"/>
            <p:cNvSpPr/>
            <p:nvPr/>
          </p:nvSpPr>
          <p:spPr bwMode="auto">
            <a:xfrm>
              <a:off x="11298238" y="5842001"/>
              <a:ext cx="165100" cy="150813"/>
            </a:xfrm>
            <a:custGeom>
              <a:avLst/>
              <a:gdLst>
                <a:gd name="T0" fmla="*/ 0 w 104"/>
                <a:gd name="T1" fmla="*/ 0 h 95"/>
                <a:gd name="T2" fmla="*/ 104 w 104"/>
                <a:gd name="T3" fmla="*/ 71 h 95"/>
                <a:gd name="T4" fmla="*/ 104 w 104"/>
                <a:gd name="T5" fmla="*/ 95 h 95"/>
                <a:gd name="T6" fmla="*/ 0 w 104"/>
                <a:gd name="T7" fmla="*/ 24 h 95"/>
                <a:gd name="T8" fmla="*/ 0 w 10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95">
                  <a:moveTo>
                    <a:pt x="0" y="0"/>
                  </a:moveTo>
                  <a:lnTo>
                    <a:pt x="104" y="71"/>
                  </a:lnTo>
                  <a:lnTo>
                    <a:pt x="104" y="95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9" name="Freeform 162"/>
            <p:cNvSpPr/>
            <p:nvPr/>
          </p:nvSpPr>
          <p:spPr bwMode="auto">
            <a:xfrm>
              <a:off x="11298238" y="5616576"/>
              <a:ext cx="134938" cy="158750"/>
            </a:xfrm>
            <a:custGeom>
              <a:avLst/>
              <a:gdLst>
                <a:gd name="T0" fmla="*/ 0 w 85"/>
                <a:gd name="T1" fmla="*/ 0 h 100"/>
                <a:gd name="T2" fmla="*/ 85 w 85"/>
                <a:gd name="T3" fmla="*/ 76 h 100"/>
                <a:gd name="T4" fmla="*/ 85 w 85"/>
                <a:gd name="T5" fmla="*/ 100 h 100"/>
                <a:gd name="T6" fmla="*/ 0 w 85"/>
                <a:gd name="T7" fmla="*/ 24 h 100"/>
                <a:gd name="T8" fmla="*/ 0 w 85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00">
                  <a:moveTo>
                    <a:pt x="0" y="0"/>
                  </a:moveTo>
                  <a:lnTo>
                    <a:pt x="85" y="76"/>
                  </a:lnTo>
                  <a:lnTo>
                    <a:pt x="85" y="100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0" name="Freeform 163"/>
            <p:cNvSpPr/>
            <p:nvPr/>
          </p:nvSpPr>
          <p:spPr bwMode="auto">
            <a:xfrm>
              <a:off x="11298238" y="6113463"/>
              <a:ext cx="211138" cy="173038"/>
            </a:xfrm>
            <a:custGeom>
              <a:avLst/>
              <a:gdLst>
                <a:gd name="T0" fmla="*/ 0 w 133"/>
                <a:gd name="T1" fmla="*/ 0 h 109"/>
                <a:gd name="T2" fmla="*/ 133 w 133"/>
                <a:gd name="T3" fmla="*/ 85 h 109"/>
                <a:gd name="T4" fmla="*/ 133 w 133"/>
                <a:gd name="T5" fmla="*/ 109 h 109"/>
                <a:gd name="T6" fmla="*/ 0 w 133"/>
                <a:gd name="T7" fmla="*/ 24 h 109"/>
                <a:gd name="T8" fmla="*/ 0 w 13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09">
                  <a:moveTo>
                    <a:pt x="0" y="0"/>
                  </a:moveTo>
                  <a:lnTo>
                    <a:pt x="133" y="85"/>
                  </a:lnTo>
                  <a:lnTo>
                    <a:pt x="133" y="109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1" name="Freeform 164"/>
            <p:cNvSpPr/>
            <p:nvPr/>
          </p:nvSpPr>
          <p:spPr bwMode="auto">
            <a:xfrm>
              <a:off x="11298238" y="5353051"/>
              <a:ext cx="90488" cy="180975"/>
            </a:xfrm>
            <a:custGeom>
              <a:avLst/>
              <a:gdLst>
                <a:gd name="T0" fmla="*/ 0 w 57"/>
                <a:gd name="T1" fmla="*/ 0 h 114"/>
                <a:gd name="T2" fmla="*/ 57 w 57"/>
                <a:gd name="T3" fmla="*/ 90 h 114"/>
                <a:gd name="T4" fmla="*/ 57 w 57"/>
                <a:gd name="T5" fmla="*/ 114 h 114"/>
                <a:gd name="T6" fmla="*/ 0 w 57"/>
                <a:gd name="T7" fmla="*/ 24 h 114"/>
                <a:gd name="T8" fmla="*/ 0 w 57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14">
                  <a:moveTo>
                    <a:pt x="0" y="0"/>
                  </a:moveTo>
                  <a:lnTo>
                    <a:pt x="57" y="90"/>
                  </a:lnTo>
                  <a:lnTo>
                    <a:pt x="57" y="11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2" name="Rectangle 165"/>
            <p:cNvSpPr>
              <a:spLocks noChangeArrowheads="1"/>
            </p:cNvSpPr>
            <p:nvPr/>
          </p:nvSpPr>
          <p:spPr bwMode="auto">
            <a:xfrm>
              <a:off x="11298238" y="5745163"/>
              <a:ext cx="1428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3" name="Rectangle 166"/>
            <p:cNvSpPr>
              <a:spLocks noChangeArrowheads="1"/>
            </p:cNvSpPr>
            <p:nvPr/>
          </p:nvSpPr>
          <p:spPr bwMode="auto">
            <a:xfrm>
              <a:off x="11298238" y="5511801"/>
              <a:ext cx="12065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4" name="Rectangle 167"/>
            <p:cNvSpPr>
              <a:spLocks noChangeArrowheads="1"/>
            </p:cNvSpPr>
            <p:nvPr/>
          </p:nvSpPr>
          <p:spPr bwMode="auto">
            <a:xfrm>
              <a:off x="11298238" y="5984876"/>
              <a:ext cx="1809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5" name="Rectangle 168"/>
            <p:cNvSpPr>
              <a:spLocks noChangeArrowheads="1"/>
            </p:cNvSpPr>
            <p:nvPr/>
          </p:nvSpPr>
          <p:spPr bwMode="auto">
            <a:xfrm>
              <a:off x="11298238" y="6264276"/>
              <a:ext cx="22701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6" name="Freeform 169"/>
            <p:cNvSpPr/>
            <p:nvPr/>
          </p:nvSpPr>
          <p:spPr bwMode="auto">
            <a:xfrm>
              <a:off x="11298238" y="5224463"/>
              <a:ext cx="263525" cy="1100138"/>
            </a:xfrm>
            <a:custGeom>
              <a:avLst/>
              <a:gdLst>
                <a:gd name="T0" fmla="*/ 0 w 166"/>
                <a:gd name="T1" fmla="*/ 0 h 693"/>
                <a:gd name="T2" fmla="*/ 52 w 166"/>
                <a:gd name="T3" fmla="*/ 0 h 693"/>
                <a:gd name="T4" fmla="*/ 166 w 166"/>
                <a:gd name="T5" fmla="*/ 693 h 693"/>
                <a:gd name="T6" fmla="*/ 133 w 166"/>
                <a:gd name="T7" fmla="*/ 693 h 693"/>
                <a:gd name="T8" fmla="*/ 28 w 166"/>
                <a:gd name="T9" fmla="*/ 33 h 693"/>
                <a:gd name="T10" fmla="*/ 0 w 166"/>
                <a:gd name="T11" fmla="*/ 33 h 693"/>
                <a:gd name="T12" fmla="*/ 0 w 166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693">
                  <a:moveTo>
                    <a:pt x="0" y="0"/>
                  </a:moveTo>
                  <a:lnTo>
                    <a:pt x="52" y="0"/>
                  </a:lnTo>
                  <a:lnTo>
                    <a:pt x="166" y="693"/>
                  </a:lnTo>
                  <a:lnTo>
                    <a:pt x="133" y="693"/>
                  </a:lnTo>
                  <a:lnTo>
                    <a:pt x="28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97" name="组合 396"/>
          <p:cNvGrpSpPr/>
          <p:nvPr/>
        </p:nvGrpSpPr>
        <p:grpSpPr>
          <a:xfrm>
            <a:off x="5293001" y="4774254"/>
            <a:ext cx="1769582" cy="1899543"/>
            <a:chOff x="8574088" y="2198688"/>
            <a:chExt cx="1833562" cy="1998662"/>
          </a:xfrm>
          <a:solidFill>
            <a:srgbClr val="0066C8"/>
          </a:solidFill>
        </p:grpSpPr>
        <p:sp>
          <p:nvSpPr>
            <p:cNvPr id="398" name="Freeform 173"/>
            <p:cNvSpPr/>
            <p:nvPr/>
          </p:nvSpPr>
          <p:spPr bwMode="auto">
            <a:xfrm>
              <a:off x="9815513" y="3409950"/>
              <a:ext cx="227012" cy="344487"/>
            </a:xfrm>
            <a:custGeom>
              <a:avLst/>
              <a:gdLst>
                <a:gd name="T0" fmla="*/ 137 w 143"/>
                <a:gd name="T1" fmla="*/ 0 h 217"/>
                <a:gd name="T2" fmla="*/ 0 w 143"/>
                <a:gd name="T3" fmla="*/ 174 h 217"/>
                <a:gd name="T4" fmla="*/ 0 w 143"/>
                <a:gd name="T5" fmla="*/ 217 h 217"/>
                <a:gd name="T6" fmla="*/ 143 w 143"/>
                <a:gd name="T7" fmla="*/ 50 h 217"/>
                <a:gd name="T8" fmla="*/ 137 w 143"/>
                <a:gd name="T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17">
                  <a:moveTo>
                    <a:pt x="137" y="0"/>
                  </a:moveTo>
                  <a:lnTo>
                    <a:pt x="0" y="174"/>
                  </a:lnTo>
                  <a:lnTo>
                    <a:pt x="0" y="217"/>
                  </a:lnTo>
                  <a:lnTo>
                    <a:pt x="143" y="5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9" name="Rectangle 174"/>
            <p:cNvSpPr>
              <a:spLocks noChangeArrowheads="1"/>
            </p:cNvSpPr>
            <p:nvPr/>
          </p:nvSpPr>
          <p:spPr bwMode="auto">
            <a:xfrm>
              <a:off x="8653463" y="3883025"/>
              <a:ext cx="68262" cy="314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0" name="Rectangle 175"/>
            <p:cNvSpPr>
              <a:spLocks noChangeArrowheads="1"/>
            </p:cNvSpPr>
            <p:nvPr/>
          </p:nvSpPr>
          <p:spPr bwMode="auto">
            <a:xfrm>
              <a:off x="10318750" y="3576638"/>
              <a:ext cx="68262" cy="620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1" name="Rectangle 176"/>
            <p:cNvSpPr>
              <a:spLocks noChangeArrowheads="1"/>
            </p:cNvSpPr>
            <p:nvPr/>
          </p:nvSpPr>
          <p:spPr bwMode="auto">
            <a:xfrm>
              <a:off x="10042525" y="3576638"/>
              <a:ext cx="79375" cy="620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2" name="Freeform 177"/>
            <p:cNvSpPr/>
            <p:nvPr/>
          </p:nvSpPr>
          <p:spPr bwMode="auto">
            <a:xfrm>
              <a:off x="10121900" y="2897188"/>
              <a:ext cx="196850" cy="128587"/>
            </a:xfrm>
            <a:custGeom>
              <a:avLst/>
              <a:gdLst>
                <a:gd name="T0" fmla="*/ 0 w 124"/>
                <a:gd name="T1" fmla="*/ 0 h 81"/>
                <a:gd name="T2" fmla="*/ 124 w 124"/>
                <a:gd name="T3" fmla="*/ 56 h 81"/>
                <a:gd name="T4" fmla="*/ 124 w 124"/>
                <a:gd name="T5" fmla="*/ 81 h 81"/>
                <a:gd name="T6" fmla="*/ 0 w 124"/>
                <a:gd name="T7" fmla="*/ 25 h 81"/>
                <a:gd name="T8" fmla="*/ 0 w 124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1">
                  <a:moveTo>
                    <a:pt x="0" y="0"/>
                  </a:moveTo>
                  <a:lnTo>
                    <a:pt x="124" y="56"/>
                  </a:lnTo>
                  <a:lnTo>
                    <a:pt x="124" y="81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3" name="Freeform 178"/>
            <p:cNvSpPr/>
            <p:nvPr/>
          </p:nvSpPr>
          <p:spPr bwMode="auto">
            <a:xfrm>
              <a:off x="10121900" y="3025775"/>
              <a:ext cx="196850" cy="138112"/>
            </a:xfrm>
            <a:custGeom>
              <a:avLst/>
              <a:gdLst>
                <a:gd name="T0" fmla="*/ 0 w 124"/>
                <a:gd name="T1" fmla="*/ 0 h 87"/>
                <a:gd name="T2" fmla="*/ 124 w 124"/>
                <a:gd name="T3" fmla="*/ 68 h 87"/>
                <a:gd name="T4" fmla="*/ 124 w 124"/>
                <a:gd name="T5" fmla="*/ 87 h 87"/>
                <a:gd name="T6" fmla="*/ 0 w 124"/>
                <a:gd name="T7" fmla="*/ 19 h 87"/>
                <a:gd name="T8" fmla="*/ 0 w 124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7">
                  <a:moveTo>
                    <a:pt x="0" y="0"/>
                  </a:moveTo>
                  <a:lnTo>
                    <a:pt x="124" y="68"/>
                  </a:lnTo>
                  <a:lnTo>
                    <a:pt x="124" y="87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4" name="Freeform 179"/>
            <p:cNvSpPr/>
            <p:nvPr/>
          </p:nvSpPr>
          <p:spPr bwMode="auto">
            <a:xfrm>
              <a:off x="10121900" y="3173413"/>
              <a:ext cx="196850" cy="168275"/>
            </a:xfrm>
            <a:custGeom>
              <a:avLst/>
              <a:gdLst>
                <a:gd name="T0" fmla="*/ 0 w 124"/>
                <a:gd name="T1" fmla="*/ 0 h 106"/>
                <a:gd name="T2" fmla="*/ 124 w 124"/>
                <a:gd name="T3" fmla="*/ 81 h 106"/>
                <a:gd name="T4" fmla="*/ 124 w 124"/>
                <a:gd name="T5" fmla="*/ 106 h 106"/>
                <a:gd name="T6" fmla="*/ 0 w 124"/>
                <a:gd name="T7" fmla="*/ 19 h 106"/>
                <a:gd name="T8" fmla="*/ 0 w 12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6">
                  <a:moveTo>
                    <a:pt x="0" y="0"/>
                  </a:moveTo>
                  <a:lnTo>
                    <a:pt x="124" y="81"/>
                  </a:lnTo>
                  <a:lnTo>
                    <a:pt x="124" y="106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5" name="Freeform 180"/>
            <p:cNvSpPr/>
            <p:nvPr/>
          </p:nvSpPr>
          <p:spPr bwMode="auto">
            <a:xfrm>
              <a:off x="10121900" y="3330575"/>
              <a:ext cx="196850" cy="128587"/>
            </a:xfrm>
            <a:custGeom>
              <a:avLst/>
              <a:gdLst>
                <a:gd name="T0" fmla="*/ 0 w 124"/>
                <a:gd name="T1" fmla="*/ 0 h 81"/>
                <a:gd name="T2" fmla="*/ 124 w 124"/>
                <a:gd name="T3" fmla="*/ 56 h 81"/>
                <a:gd name="T4" fmla="*/ 124 w 124"/>
                <a:gd name="T5" fmla="*/ 81 h 81"/>
                <a:gd name="T6" fmla="*/ 0 w 124"/>
                <a:gd name="T7" fmla="*/ 25 h 81"/>
                <a:gd name="T8" fmla="*/ 0 w 124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1">
                  <a:moveTo>
                    <a:pt x="0" y="0"/>
                  </a:moveTo>
                  <a:lnTo>
                    <a:pt x="124" y="56"/>
                  </a:lnTo>
                  <a:lnTo>
                    <a:pt x="124" y="81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6" name="Rectangle 181"/>
            <p:cNvSpPr>
              <a:spLocks noChangeArrowheads="1"/>
            </p:cNvSpPr>
            <p:nvPr/>
          </p:nvSpPr>
          <p:spPr bwMode="auto">
            <a:xfrm>
              <a:off x="10101263" y="3006725"/>
              <a:ext cx="236537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7" name="Rectangle 182"/>
            <p:cNvSpPr>
              <a:spLocks noChangeArrowheads="1"/>
            </p:cNvSpPr>
            <p:nvPr/>
          </p:nvSpPr>
          <p:spPr bwMode="auto">
            <a:xfrm>
              <a:off x="10101263" y="3154363"/>
              <a:ext cx="236537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8" name="Rectangle 183"/>
            <p:cNvSpPr>
              <a:spLocks noChangeArrowheads="1"/>
            </p:cNvSpPr>
            <p:nvPr/>
          </p:nvSpPr>
          <p:spPr bwMode="auto">
            <a:xfrm>
              <a:off x="10101263" y="3321050"/>
              <a:ext cx="236537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9" name="Freeform 184"/>
            <p:cNvSpPr/>
            <p:nvPr/>
          </p:nvSpPr>
          <p:spPr bwMode="auto">
            <a:xfrm>
              <a:off x="10150475" y="2493963"/>
              <a:ext cx="138112" cy="119062"/>
            </a:xfrm>
            <a:custGeom>
              <a:avLst/>
              <a:gdLst>
                <a:gd name="T0" fmla="*/ 0 w 87"/>
                <a:gd name="T1" fmla="*/ 0 h 75"/>
                <a:gd name="T2" fmla="*/ 87 w 87"/>
                <a:gd name="T3" fmla="*/ 62 h 75"/>
                <a:gd name="T4" fmla="*/ 87 w 87"/>
                <a:gd name="T5" fmla="*/ 75 h 75"/>
                <a:gd name="T6" fmla="*/ 0 w 87"/>
                <a:gd name="T7" fmla="*/ 13 h 75"/>
                <a:gd name="T8" fmla="*/ 0 w 87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5">
                  <a:moveTo>
                    <a:pt x="0" y="0"/>
                  </a:moveTo>
                  <a:lnTo>
                    <a:pt x="87" y="62"/>
                  </a:lnTo>
                  <a:lnTo>
                    <a:pt x="87" y="75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10" name="Freeform 185"/>
            <p:cNvSpPr/>
            <p:nvPr/>
          </p:nvSpPr>
          <p:spPr bwMode="auto">
            <a:xfrm>
              <a:off x="10171113" y="2386013"/>
              <a:ext cx="107950" cy="117475"/>
            </a:xfrm>
            <a:custGeom>
              <a:avLst/>
              <a:gdLst>
                <a:gd name="T0" fmla="*/ 0 w 68"/>
                <a:gd name="T1" fmla="*/ 0 h 74"/>
                <a:gd name="T2" fmla="*/ 68 w 68"/>
                <a:gd name="T3" fmla="*/ 62 h 74"/>
                <a:gd name="T4" fmla="*/ 68 w 68"/>
                <a:gd name="T5" fmla="*/ 74 h 74"/>
                <a:gd name="T6" fmla="*/ 0 w 68"/>
                <a:gd name="T7" fmla="*/ 12 h 74"/>
                <a:gd name="T8" fmla="*/ 0 w 68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4">
                  <a:moveTo>
                    <a:pt x="0" y="0"/>
                  </a:moveTo>
                  <a:lnTo>
                    <a:pt x="68" y="62"/>
                  </a:lnTo>
                  <a:lnTo>
                    <a:pt x="68" y="74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11" name="Freeform 186"/>
            <p:cNvSpPr/>
            <p:nvPr/>
          </p:nvSpPr>
          <p:spPr bwMode="auto">
            <a:xfrm>
              <a:off x="10140950" y="2613025"/>
              <a:ext cx="177800" cy="136525"/>
            </a:xfrm>
            <a:custGeom>
              <a:avLst/>
              <a:gdLst>
                <a:gd name="T0" fmla="*/ 0 w 112"/>
                <a:gd name="T1" fmla="*/ 0 h 86"/>
                <a:gd name="T2" fmla="*/ 112 w 112"/>
                <a:gd name="T3" fmla="*/ 74 h 86"/>
                <a:gd name="T4" fmla="*/ 112 w 112"/>
                <a:gd name="T5" fmla="*/ 86 h 86"/>
                <a:gd name="T6" fmla="*/ 0 w 112"/>
                <a:gd name="T7" fmla="*/ 12 h 86"/>
                <a:gd name="T8" fmla="*/ 0 w 112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86">
                  <a:moveTo>
                    <a:pt x="0" y="0"/>
                  </a:moveTo>
                  <a:lnTo>
                    <a:pt x="112" y="74"/>
                  </a:lnTo>
                  <a:lnTo>
                    <a:pt x="112" y="86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12" name="Freeform 187"/>
            <p:cNvSpPr/>
            <p:nvPr/>
          </p:nvSpPr>
          <p:spPr bwMode="auto">
            <a:xfrm>
              <a:off x="10190163" y="2257425"/>
              <a:ext cx="69850" cy="138112"/>
            </a:xfrm>
            <a:custGeom>
              <a:avLst/>
              <a:gdLst>
                <a:gd name="T0" fmla="*/ 0 w 44"/>
                <a:gd name="T1" fmla="*/ 0 h 87"/>
                <a:gd name="T2" fmla="*/ 44 w 44"/>
                <a:gd name="T3" fmla="*/ 75 h 87"/>
                <a:gd name="T4" fmla="*/ 44 w 44"/>
                <a:gd name="T5" fmla="*/ 87 h 87"/>
                <a:gd name="T6" fmla="*/ 0 w 44"/>
                <a:gd name="T7" fmla="*/ 13 h 87"/>
                <a:gd name="T8" fmla="*/ 0 w 44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7">
                  <a:moveTo>
                    <a:pt x="0" y="0"/>
                  </a:moveTo>
                  <a:lnTo>
                    <a:pt x="44" y="75"/>
                  </a:lnTo>
                  <a:lnTo>
                    <a:pt x="44" y="87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13" name="Rectangle 188"/>
            <p:cNvSpPr>
              <a:spLocks noChangeArrowheads="1"/>
            </p:cNvSpPr>
            <p:nvPr/>
          </p:nvSpPr>
          <p:spPr bwMode="auto">
            <a:xfrm>
              <a:off x="10150475" y="2493963"/>
              <a:ext cx="138112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14" name="Rectangle 189"/>
            <p:cNvSpPr>
              <a:spLocks noChangeArrowheads="1"/>
            </p:cNvSpPr>
            <p:nvPr/>
          </p:nvSpPr>
          <p:spPr bwMode="auto">
            <a:xfrm>
              <a:off x="10161588" y="2386013"/>
              <a:ext cx="1079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15" name="Rectangle 190"/>
            <p:cNvSpPr>
              <a:spLocks noChangeArrowheads="1"/>
            </p:cNvSpPr>
            <p:nvPr/>
          </p:nvSpPr>
          <p:spPr bwMode="auto">
            <a:xfrm>
              <a:off x="10131425" y="2601913"/>
              <a:ext cx="166687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16" name="Rectangle 191"/>
            <p:cNvSpPr>
              <a:spLocks noChangeArrowheads="1"/>
            </p:cNvSpPr>
            <p:nvPr/>
          </p:nvSpPr>
          <p:spPr bwMode="auto">
            <a:xfrm>
              <a:off x="10121900" y="2730500"/>
              <a:ext cx="1968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17" name="Freeform 192"/>
            <p:cNvSpPr/>
            <p:nvPr/>
          </p:nvSpPr>
          <p:spPr bwMode="auto">
            <a:xfrm>
              <a:off x="10101263" y="2247900"/>
              <a:ext cx="236537" cy="512762"/>
            </a:xfrm>
            <a:custGeom>
              <a:avLst/>
              <a:gdLst>
                <a:gd name="T0" fmla="*/ 50 w 149"/>
                <a:gd name="T1" fmla="*/ 0 h 323"/>
                <a:gd name="T2" fmla="*/ 100 w 149"/>
                <a:gd name="T3" fmla="*/ 0 h 323"/>
                <a:gd name="T4" fmla="*/ 149 w 149"/>
                <a:gd name="T5" fmla="*/ 323 h 323"/>
                <a:gd name="T6" fmla="*/ 137 w 149"/>
                <a:gd name="T7" fmla="*/ 323 h 323"/>
                <a:gd name="T8" fmla="*/ 87 w 149"/>
                <a:gd name="T9" fmla="*/ 19 h 323"/>
                <a:gd name="T10" fmla="*/ 62 w 149"/>
                <a:gd name="T11" fmla="*/ 19 h 323"/>
                <a:gd name="T12" fmla="*/ 13 w 149"/>
                <a:gd name="T13" fmla="*/ 323 h 323"/>
                <a:gd name="T14" fmla="*/ 0 w 149"/>
                <a:gd name="T15" fmla="*/ 323 h 323"/>
                <a:gd name="T16" fmla="*/ 50 w 149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323">
                  <a:moveTo>
                    <a:pt x="50" y="0"/>
                  </a:moveTo>
                  <a:lnTo>
                    <a:pt x="100" y="0"/>
                  </a:lnTo>
                  <a:lnTo>
                    <a:pt x="149" y="323"/>
                  </a:lnTo>
                  <a:lnTo>
                    <a:pt x="137" y="323"/>
                  </a:lnTo>
                  <a:lnTo>
                    <a:pt x="87" y="19"/>
                  </a:lnTo>
                  <a:lnTo>
                    <a:pt x="62" y="19"/>
                  </a:lnTo>
                  <a:lnTo>
                    <a:pt x="13" y="323"/>
                  </a:lnTo>
                  <a:lnTo>
                    <a:pt x="0" y="323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18" name="Freeform 193"/>
            <p:cNvSpPr>
              <a:spLocks noEditPoints="1"/>
            </p:cNvSpPr>
            <p:nvPr/>
          </p:nvSpPr>
          <p:spPr bwMode="auto">
            <a:xfrm>
              <a:off x="10091738" y="2897188"/>
              <a:ext cx="255587" cy="561975"/>
            </a:xfrm>
            <a:custGeom>
              <a:avLst/>
              <a:gdLst>
                <a:gd name="T0" fmla="*/ 0 w 161"/>
                <a:gd name="T1" fmla="*/ 0 h 354"/>
                <a:gd name="T2" fmla="*/ 19 w 161"/>
                <a:gd name="T3" fmla="*/ 0 h 354"/>
                <a:gd name="T4" fmla="*/ 19 w 161"/>
                <a:gd name="T5" fmla="*/ 354 h 354"/>
                <a:gd name="T6" fmla="*/ 0 w 161"/>
                <a:gd name="T7" fmla="*/ 354 h 354"/>
                <a:gd name="T8" fmla="*/ 0 w 161"/>
                <a:gd name="T9" fmla="*/ 0 h 354"/>
                <a:gd name="T10" fmla="*/ 0 w 161"/>
                <a:gd name="T11" fmla="*/ 0 h 354"/>
                <a:gd name="T12" fmla="*/ 143 w 161"/>
                <a:gd name="T13" fmla="*/ 0 h 354"/>
                <a:gd name="T14" fmla="*/ 161 w 161"/>
                <a:gd name="T15" fmla="*/ 0 h 354"/>
                <a:gd name="T16" fmla="*/ 161 w 161"/>
                <a:gd name="T17" fmla="*/ 354 h 354"/>
                <a:gd name="T18" fmla="*/ 143 w 161"/>
                <a:gd name="T19" fmla="*/ 354 h 354"/>
                <a:gd name="T20" fmla="*/ 143 w 161"/>
                <a:gd name="T21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354">
                  <a:moveTo>
                    <a:pt x="0" y="0"/>
                  </a:moveTo>
                  <a:lnTo>
                    <a:pt x="19" y="0"/>
                  </a:lnTo>
                  <a:lnTo>
                    <a:pt x="19" y="354"/>
                  </a:lnTo>
                  <a:lnTo>
                    <a:pt x="0" y="35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43" y="0"/>
                  </a:moveTo>
                  <a:lnTo>
                    <a:pt x="161" y="0"/>
                  </a:lnTo>
                  <a:lnTo>
                    <a:pt x="161" y="354"/>
                  </a:lnTo>
                  <a:lnTo>
                    <a:pt x="143" y="35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19" name="Rectangle 194"/>
            <p:cNvSpPr>
              <a:spLocks noChangeArrowheads="1"/>
            </p:cNvSpPr>
            <p:nvPr/>
          </p:nvSpPr>
          <p:spPr bwMode="auto">
            <a:xfrm>
              <a:off x="10318750" y="3576638"/>
              <a:ext cx="68262" cy="6207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0" name="Freeform 195"/>
            <p:cNvSpPr/>
            <p:nvPr/>
          </p:nvSpPr>
          <p:spPr bwMode="auto">
            <a:xfrm>
              <a:off x="10220325" y="2946400"/>
              <a:ext cx="98425" cy="79375"/>
            </a:xfrm>
            <a:custGeom>
              <a:avLst/>
              <a:gdLst>
                <a:gd name="T0" fmla="*/ 0 w 62"/>
                <a:gd name="T1" fmla="*/ 0 h 50"/>
                <a:gd name="T2" fmla="*/ 62 w 62"/>
                <a:gd name="T3" fmla="*/ 25 h 50"/>
                <a:gd name="T4" fmla="*/ 62 w 62"/>
                <a:gd name="T5" fmla="*/ 50 h 50"/>
                <a:gd name="T6" fmla="*/ 0 w 62"/>
                <a:gd name="T7" fmla="*/ 19 h 50"/>
                <a:gd name="T8" fmla="*/ 0 w 6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0">
                  <a:moveTo>
                    <a:pt x="0" y="0"/>
                  </a:moveTo>
                  <a:lnTo>
                    <a:pt x="62" y="25"/>
                  </a:lnTo>
                  <a:lnTo>
                    <a:pt x="62" y="50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1" name="Freeform 196"/>
            <p:cNvSpPr/>
            <p:nvPr/>
          </p:nvSpPr>
          <p:spPr bwMode="auto">
            <a:xfrm>
              <a:off x="10220325" y="3074988"/>
              <a:ext cx="98425" cy="88900"/>
            </a:xfrm>
            <a:custGeom>
              <a:avLst/>
              <a:gdLst>
                <a:gd name="T0" fmla="*/ 0 w 62"/>
                <a:gd name="T1" fmla="*/ 0 h 56"/>
                <a:gd name="T2" fmla="*/ 62 w 62"/>
                <a:gd name="T3" fmla="*/ 37 h 56"/>
                <a:gd name="T4" fmla="*/ 62 w 62"/>
                <a:gd name="T5" fmla="*/ 56 h 56"/>
                <a:gd name="T6" fmla="*/ 0 w 62"/>
                <a:gd name="T7" fmla="*/ 25 h 56"/>
                <a:gd name="T8" fmla="*/ 0 w 62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6">
                  <a:moveTo>
                    <a:pt x="0" y="0"/>
                  </a:moveTo>
                  <a:lnTo>
                    <a:pt x="62" y="37"/>
                  </a:lnTo>
                  <a:lnTo>
                    <a:pt x="62" y="56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2" name="Freeform 197"/>
            <p:cNvSpPr/>
            <p:nvPr/>
          </p:nvSpPr>
          <p:spPr bwMode="auto">
            <a:xfrm>
              <a:off x="10220325" y="3243263"/>
              <a:ext cx="98425" cy="98425"/>
            </a:xfrm>
            <a:custGeom>
              <a:avLst/>
              <a:gdLst>
                <a:gd name="T0" fmla="*/ 0 w 62"/>
                <a:gd name="T1" fmla="*/ 0 h 62"/>
                <a:gd name="T2" fmla="*/ 62 w 62"/>
                <a:gd name="T3" fmla="*/ 37 h 62"/>
                <a:gd name="T4" fmla="*/ 62 w 62"/>
                <a:gd name="T5" fmla="*/ 62 h 62"/>
                <a:gd name="T6" fmla="*/ 0 w 62"/>
                <a:gd name="T7" fmla="*/ 18 h 62"/>
                <a:gd name="T8" fmla="*/ 0 w 6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0" y="0"/>
                  </a:moveTo>
                  <a:lnTo>
                    <a:pt x="62" y="37"/>
                  </a:lnTo>
                  <a:lnTo>
                    <a:pt x="62" y="62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3" name="Freeform 198"/>
            <p:cNvSpPr/>
            <p:nvPr/>
          </p:nvSpPr>
          <p:spPr bwMode="auto">
            <a:xfrm>
              <a:off x="10220325" y="3379788"/>
              <a:ext cx="98425" cy="79375"/>
            </a:xfrm>
            <a:custGeom>
              <a:avLst/>
              <a:gdLst>
                <a:gd name="T0" fmla="*/ 0 w 62"/>
                <a:gd name="T1" fmla="*/ 0 h 50"/>
                <a:gd name="T2" fmla="*/ 62 w 62"/>
                <a:gd name="T3" fmla="*/ 25 h 50"/>
                <a:gd name="T4" fmla="*/ 62 w 62"/>
                <a:gd name="T5" fmla="*/ 50 h 50"/>
                <a:gd name="T6" fmla="*/ 0 w 62"/>
                <a:gd name="T7" fmla="*/ 19 h 50"/>
                <a:gd name="T8" fmla="*/ 0 w 6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0">
                  <a:moveTo>
                    <a:pt x="0" y="0"/>
                  </a:moveTo>
                  <a:lnTo>
                    <a:pt x="62" y="25"/>
                  </a:lnTo>
                  <a:lnTo>
                    <a:pt x="62" y="50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4" name="Rectangle 199"/>
            <p:cNvSpPr>
              <a:spLocks noChangeArrowheads="1"/>
            </p:cNvSpPr>
            <p:nvPr/>
          </p:nvSpPr>
          <p:spPr bwMode="auto">
            <a:xfrm>
              <a:off x="10220325" y="3006725"/>
              <a:ext cx="11747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5" name="Rectangle 200"/>
            <p:cNvSpPr>
              <a:spLocks noChangeArrowheads="1"/>
            </p:cNvSpPr>
            <p:nvPr/>
          </p:nvSpPr>
          <p:spPr bwMode="auto">
            <a:xfrm>
              <a:off x="10220325" y="3154363"/>
              <a:ext cx="11747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6" name="Rectangle 201"/>
            <p:cNvSpPr>
              <a:spLocks noChangeArrowheads="1"/>
            </p:cNvSpPr>
            <p:nvPr/>
          </p:nvSpPr>
          <p:spPr bwMode="auto">
            <a:xfrm>
              <a:off x="10220325" y="3321050"/>
              <a:ext cx="117475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7" name="Freeform 202"/>
            <p:cNvSpPr/>
            <p:nvPr/>
          </p:nvSpPr>
          <p:spPr bwMode="auto">
            <a:xfrm>
              <a:off x="10220325" y="2543175"/>
              <a:ext cx="68262" cy="69850"/>
            </a:xfrm>
            <a:custGeom>
              <a:avLst/>
              <a:gdLst>
                <a:gd name="T0" fmla="*/ 0 w 43"/>
                <a:gd name="T1" fmla="*/ 0 h 44"/>
                <a:gd name="T2" fmla="*/ 43 w 43"/>
                <a:gd name="T3" fmla="*/ 31 h 44"/>
                <a:gd name="T4" fmla="*/ 43 w 43"/>
                <a:gd name="T5" fmla="*/ 44 h 44"/>
                <a:gd name="T6" fmla="*/ 0 w 43"/>
                <a:gd name="T7" fmla="*/ 6 h 44"/>
                <a:gd name="T8" fmla="*/ 0 w 43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4">
                  <a:moveTo>
                    <a:pt x="0" y="0"/>
                  </a:moveTo>
                  <a:lnTo>
                    <a:pt x="43" y="31"/>
                  </a:lnTo>
                  <a:lnTo>
                    <a:pt x="43" y="44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8" name="Freeform 203"/>
            <p:cNvSpPr/>
            <p:nvPr/>
          </p:nvSpPr>
          <p:spPr bwMode="auto">
            <a:xfrm>
              <a:off x="10220325" y="2435225"/>
              <a:ext cx="58737" cy="68262"/>
            </a:xfrm>
            <a:custGeom>
              <a:avLst/>
              <a:gdLst>
                <a:gd name="T0" fmla="*/ 0 w 37"/>
                <a:gd name="T1" fmla="*/ 0 h 43"/>
                <a:gd name="T2" fmla="*/ 37 w 37"/>
                <a:gd name="T3" fmla="*/ 31 h 43"/>
                <a:gd name="T4" fmla="*/ 37 w 37"/>
                <a:gd name="T5" fmla="*/ 43 h 43"/>
                <a:gd name="T6" fmla="*/ 0 w 37"/>
                <a:gd name="T7" fmla="*/ 12 h 43"/>
                <a:gd name="T8" fmla="*/ 0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0" y="0"/>
                  </a:moveTo>
                  <a:lnTo>
                    <a:pt x="37" y="31"/>
                  </a:lnTo>
                  <a:lnTo>
                    <a:pt x="37" y="43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9" name="Freeform 204"/>
            <p:cNvSpPr/>
            <p:nvPr/>
          </p:nvSpPr>
          <p:spPr bwMode="auto">
            <a:xfrm>
              <a:off x="10220325" y="2662238"/>
              <a:ext cx="98425" cy="87312"/>
            </a:xfrm>
            <a:custGeom>
              <a:avLst/>
              <a:gdLst>
                <a:gd name="T0" fmla="*/ 0 w 62"/>
                <a:gd name="T1" fmla="*/ 0 h 55"/>
                <a:gd name="T2" fmla="*/ 62 w 62"/>
                <a:gd name="T3" fmla="*/ 43 h 55"/>
                <a:gd name="T4" fmla="*/ 62 w 62"/>
                <a:gd name="T5" fmla="*/ 55 h 55"/>
                <a:gd name="T6" fmla="*/ 0 w 62"/>
                <a:gd name="T7" fmla="*/ 12 h 55"/>
                <a:gd name="T8" fmla="*/ 0 w 62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0" y="0"/>
                  </a:moveTo>
                  <a:lnTo>
                    <a:pt x="62" y="43"/>
                  </a:lnTo>
                  <a:lnTo>
                    <a:pt x="62" y="55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30" name="Freeform 205"/>
            <p:cNvSpPr/>
            <p:nvPr/>
          </p:nvSpPr>
          <p:spPr bwMode="auto">
            <a:xfrm>
              <a:off x="10220325" y="2306638"/>
              <a:ext cx="39687" cy="88900"/>
            </a:xfrm>
            <a:custGeom>
              <a:avLst/>
              <a:gdLst>
                <a:gd name="T0" fmla="*/ 0 w 25"/>
                <a:gd name="T1" fmla="*/ 0 h 56"/>
                <a:gd name="T2" fmla="*/ 25 w 25"/>
                <a:gd name="T3" fmla="*/ 44 h 56"/>
                <a:gd name="T4" fmla="*/ 25 w 25"/>
                <a:gd name="T5" fmla="*/ 56 h 56"/>
                <a:gd name="T6" fmla="*/ 0 w 25"/>
                <a:gd name="T7" fmla="*/ 13 h 56"/>
                <a:gd name="T8" fmla="*/ 0 w 2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6">
                  <a:moveTo>
                    <a:pt x="0" y="0"/>
                  </a:moveTo>
                  <a:lnTo>
                    <a:pt x="25" y="44"/>
                  </a:lnTo>
                  <a:lnTo>
                    <a:pt x="25" y="56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31" name="Rectangle 206"/>
            <p:cNvSpPr>
              <a:spLocks noChangeArrowheads="1"/>
            </p:cNvSpPr>
            <p:nvPr/>
          </p:nvSpPr>
          <p:spPr bwMode="auto">
            <a:xfrm>
              <a:off x="10220325" y="2493963"/>
              <a:ext cx="68262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32" name="Rectangle 207"/>
            <p:cNvSpPr>
              <a:spLocks noChangeArrowheads="1"/>
            </p:cNvSpPr>
            <p:nvPr/>
          </p:nvSpPr>
          <p:spPr bwMode="auto">
            <a:xfrm>
              <a:off x="10220325" y="2386013"/>
              <a:ext cx="49212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33" name="Rectangle 208"/>
            <p:cNvSpPr>
              <a:spLocks noChangeArrowheads="1"/>
            </p:cNvSpPr>
            <p:nvPr/>
          </p:nvSpPr>
          <p:spPr bwMode="auto">
            <a:xfrm>
              <a:off x="10220325" y="2601913"/>
              <a:ext cx="77787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34" name="Rectangle 209"/>
            <p:cNvSpPr>
              <a:spLocks noChangeArrowheads="1"/>
            </p:cNvSpPr>
            <p:nvPr/>
          </p:nvSpPr>
          <p:spPr bwMode="auto">
            <a:xfrm>
              <a:off x="10220325" y="2730500"/>
              <a:ext cx="984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35" name="Freeform 210"/>
            <p:cNvSpPr/>
            <p:nvPr/>
          </p:nvSpPr>
          <p:spPr bwMode="auto">
            <a:xfrm>
              <a:off x="10220325" y="2247900"/>
              <a:ext cx="117475" cy="512762"/>
            </a:xfrm>
            <a:custGeom>
              <a:avLst/>
              <a:gdLst>
                <a:gd name="T0" fmla="*/ 0 w 74"/>
                <a:gd name="T1" fmla="*/ 0 h 323"/>
                <a:gd name="T2" fmla="*/ 25 w 74"/>
                <a:gd name="T3" fmla="*/ 0 h 323"/>
                <a:gd name="T4" fmla="*/ 74 w 74"/>
                <a:gd name="T5" fmla="*/ 323 h 323"/>
                <a:gd name="T6" fmla="*/ 62 w 74"/>
                <a:gd name="T7" fmla="*/ 323 h 323"/>
                <a:gd name="T8" fmla="*/ 12 w 74"/>
                <a:gd name="T9" fmla="*/ 19 h 323"/>
                <a:gd name="T10" fmla="*/ 0 w 74"/>
                <a:gd name="T11" fmla="*/ 19 h 323"/>
                <a:gd name="T12" fmla="*/ 0 w 74"/>
                <a:gd name="T1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323">
                  <a:moveTo>
                    <a:pt x="0" y="0"/>
                  </a:moveTo>
                  <a:lnTo>
                    <a:pt x="25" y="0"/>
                  </a:lnTo>
                  <a:lnTo>
                    <a:pt x="74" y="323"/>
                  </a:lnTo>
                  <a:lnTo>
                    <a:pt x="62" y="323"/>
                  </a:lnTo>
                  <a:lnTo>
                    <a:pt x="12" y="19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36" name="Rectangle 211"/>
            <p:cNvSpPr>
              <a:spLocks noChangeArrowheads="1"/>
            </p:cNvSpPr>
            <p:nvPr/>
          </p:nvSpPr>
          <p:spPr bwMode="auto">
            <a:xfrm>
              <a:off x="10318750" y="2897188"/>
              <a:ext cx="28575" cy="561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37" name="Freeform 212"/>
            <p:cNvSpPr/>
            <p:nvPr/>
          </p:nvSpPr>
          <p:spPr bwMode="auto">
            <a:xfrm>
              <a:off x="10072688" y="2760663"/>
              <a:ext cx="285750" cy="166687"/>
            </a:xfrm>
            <a:custGeom>
              <a:avLst/>
              <a:gdLst>
                <a:gd name="T0" fmla="*/ 2 w 29"/>
                <a:gd name="T1" fmla="*/ 0 h 17"/>
                <a:gd name="T2" fmla="*/ 28 w 29"/>
                <a:gd name="T3" fmla="*/ 0 h 17"/>
                <a:gd name="T4" fmla="*/ 29 w 29"/>
                <a:gd name="T5" fmla="*/ 1 h 17"/>
                <a:gd name="T6" fmla="*/ 29 w 29"/>
                <a:gd name="T7" fmla="*/ 15 h 17"/>
                <a:gd name="T8" fmla="*/ 28 w 29"/>
                <a:gd name="T9" fmla="*/ 17 h 17"/>
                <a:gd name="T10" fmla="*/ 2 w 29"/>
                <a:gd name="T11" fmla="*/ 17 h 17"/>
                <a:gd name="T12" fmla="*/ 0 w 29"/>
                <a:gd name="T13" fmla="*/ 15 h 17"/>
                <a:gd name="T14" fmla="*/ 0 w 29"/>
                <a:gd name="T15" fmla="*/ 1 h 17"/>
                <a:gd name="T16" fmla="*/ 2 w 2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7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1"/>
                    <a:pt x="29" y="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7"/>
                    <a:pt x="28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38" name="Freeform 213"/>
            <p:cNvSpPr/>
            <p:nvPr/>
          </p:nvSpPr>
          <p:spPr bwMode="auto">
            <a:xfrm>
              <a:off x="10150475" y="2198688"/>
              <a:ext cx="128587" cy="79375"/>
            </a:xfrm>
            <a:custGeom>
              <a:avLst/>
              <a:gdLst>
                <a:gd name="T0" fmla="*/ 1 w 13"/>
                <a:gd name="T1" fmla="*/ 0 h 8"/>
                <a:gd name="T2" fmla="*/ 13 w 13"/>
                <a:gd name="T3" fmla="*/ 0 h 8"/>
                <a:gd name="T4" fmla="*/ 13 w 13"/>
                <a:gd name="T5" fmla="*/ 1 h 8"/>
                <a:gd name="T6" fmla="*/ 13 w 13"/>
                <a:gd name="T7" fmla="*/ 8 h 8"/>
                <a:gd name="T8" fmla="*/ 13 w 13"/>
                <a:gd name="T9" fmla="*/ 8 h 8"/>
                <a:gd name="T10" fmla="*/ 1 w 13"/>
                <a:gd name="T11" fmla="*/ 8 h 8"/>
                <a:gd name="T12" fmla="*/ 0 w 13"/>
                <a:gd name="T13" fmla="*/ 8 h 8"/>
                <a:gd name="T14" fmla="*/ 0 w 13"/>
                <a:gd name="T15" fmla="*/ 1 h 8"/>
                <a:gd name="T16" fmla="*/ 1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39" name="Freeform 214"/>
            <p:cNvSpPr/>
            <p:nvPr/>
          </p:nvSpPr>
          <p:spPr bwMode="auto">
            <a:xfrm>
              <a:off x="10033000" y="3409950"/>
              <a:ext cx="374650" cy="217487"/>
            </a:xfrm>
            <a:custGeom>
              <a:avLst/>
              <a:gdLst>
                <a:gd name="T0" fmla="*/ 1 w 38"/>
                <a:gd name="T1" fmla="*/ 0 h 22"/>
                <a:gd name="T2" fmla="*/ 37 w 38"/>
                <a:gd name="T3" fmla="*/ 0 h 22"/>
                <a:gd name="T4" fmla="*/ 38 w 38"/>
                <a:gd name="T5" fmla="*/ 1 h 22"/>
                <a:gd name="T6" fmla="*/ 38 w 38"/>
                <a:gd name="T7" fmla="*/ 20 h 22"/>
                <a:gd name="T8" fmla="*/ 37 w 38"/>
                <a:gd name="T9" fmla="*/ 22 h 22"/>
                <a:gd name="T10" fmla="*/ 1 w 38"/>
                <a:gd name="T11" fmla="*/ 22 h 22"/>
                <a:gd name="T12" fmla="*/ 0 w 38"/>
                <a:gd name="T13" fmla="*/ 20 h 22"/>
                <a:gd name="T14" fmla="*/ 0 w 38"/>
                <a:gd name="T15" fmla="*/ 1 h 22"/>
                <a:gd name="T16" fmla="*/ 1 w 38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2">
                  <a:moveTo>
                    <a:pt x="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8" y="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1"/>
                    <a:pt x="37" y="22"/>
                    <a:pt x="37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40" name="Freeform 215"/>
            <p:cNvSpPr/>
            <p:nvPr/>
          </p:nvSpPr>
          <p:spPr bwMode="auto">
            <a:xfrm>
              <a:off x="10220325" y="2760663"/>
              <a:ext cx="138112" cy="166687"/>
            </a:xfrm>
            <a:custGeom>
              <a:avLst/>
              <a:gdLst>
                <a:gd name="T0" fmla="*/ 0 w 14"/>
                <a:gd name="T1" fmla="*/ 0 h 17"/>
                <a:gd name="T2" fmla="*/ 13 w 14"/>
                <a:gd name="T3" fmla="*/ 0 h 17"/>
                <a:gd name="T4" fmla="*/ 14 w 14"/>
                <a:gd name="T5" fmla="*/ 1 h 17"/>
                <a:gd name="T6" fmla="*/ 14 w 14"/>
                <a:gd name="T7" fmla="*/ 15 h 17"/>
                <a:gd name="T8" fmla="*/ 13 w 14"/>
                <a:gd name="T9" fmla="*/ 17 h 17"/>
                <a:gd name="T10" fmla="*/ 0 w 14"/>
                <a:gd name="T11" fmla="*/ 17 h 17"/>
                <a:gd name="T12" fmla="*/ 0 w 14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7">
                  <a:moveTo>
                    <a:pt x="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7"/>
                    <a:pt x="13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41" name="Freeform 216"/>
            <p:cNvSpPr/>
            <p:nvPr/>
          </p:nvSpPr>
          <p:spPr bwMode="auto">
            <a:xfrm>
              <a:off x="10220325" y="2198688"/>
              <a:ext cx="58737" cy="79375"/>
            </a:xfrm>
            <a:custGeom>
              <a:avLst/>
              <a:gdLst>
                <a:gd name="T0" fmla="*/ 0 w 6"/>
                <a:gd name="T1" fmla="*/ 0 h 8"/>
                <a:gd name="T2" fmla="*/ 6 w 6"/>
                <a:gd name="T3" fmla="*/ 0 h 8"/>
                <a:gd name="T4" fmla="*/ 6 w 6"/>
                <a:gd name="T5" fmla="*/ 1 h 8"/>
                <a:gd name="T6" fmla="*/ 6 w 6"/>
                <a:gd name="T7" fmla="*/ 8 h 8"/>
                <a:gd name="T8" fmla="*/ 6 w 6"/>
                <a:gd name="T9" fmla="*/ 8 h 8"/>
                <a:gd name="T10" fmla="*/ 0 w 6"/>
                <a:gd name="T11" fmla="*/ 8 h 8"/>
                <a:gd name="T12" fmla="*/ 0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42" name="Freeform 217"/>
            <p:cNvSpPr/>
            <p:nvPr/>
          </p:nvSpPr>
          <p:spPr bwMode="auto">
            <a:xfrm>
              <a:off x="10220325" y="3409950"/>
              <a:ext cx="187325" cy="217487"/>
            </a:xfrm>
            <a:custGeom>
              <a:avLst/>
              <a:gdLst>
                <a:gd name="T0" fmla="*/ 0 w 19"/>
                <a:gd name="T1" fmla="*/ 0 h 22"/>
                <a:gd name="T2" fmla="*/ 18 w 19"/>
                <a:gd name="T3" fmla="*/ 0 h 22"/>
                <a:gd name="T4" fmla="*/ 19 w 19"/>
                <a:gd name="T5" fmla="*/ 1 h 22"/>
                <a:gd name="T6" fmla="*/ 19 w 19"/>
                <a:gd name="T7" fmla="*/ 20 h 22"/>
                <a:gd name="T8" fmla="*/ 18 w 19"/>
                <a:gd name="T9" fmla="*/ 22 h 22"/>
                <a:gd name="T10" fmla="*/ 0 w 19"/>
                <a:gd name="T11" fmla="*/ 22 h 22"/>
                <a:gd name="T12" fmla="*/ 0 w 1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2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18" y="22"/>
                    <a:pt x="18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43" name="Freeform 218"/>
            <p:cNvSpPr/>
            <p:nvPr/>
          </p:nvSpPr>
          <p:spPr bwMode="auto">
            <a:xfrm>
              <a:off x="8801100" y="2995613"/>
              <a:ext cx="354012" cy="296862"/>
            </a:xfrm>
            <a:custGeom>
              <a:avLst/>
              <a:gdLst>
                <a:gd name="T0" fmla="*/ 0 w 223"/>
                <a:gd name="T1" fmla="*/ 0 h 187"/>
                <a:gd name="T2" fmla="*/ 223 w 223"/>
                <a:gd name="T3" fmla="*/ 156 h 187"/>
                <a:gd name="T4" fmla="*/ 223 w 223"/>
                <a:gd name="T5" fmla="*/ 187 h 187"/>
                <a:gd name="T6" fmla="*/ 0 w 223"/>
                <a:gd name="T7" fmla="*/ 25 h 187"/>
                <a:gd name="T8" fmla="*/ 0 w 223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87">
                  <a:moveTo>
                    <a:pt x="0" y="0"/>
                  </a:moveTo>
                  <a:lnTo>
                    <a:pt x="223" y="156"/>
                  </a:lnTo>
                  <a:lnTo>
                    <a:pt x="223" y="187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44" name="Freeform 219"/>
            <p:cNvSpPr/>
            <p:nvPr/>
          </p:nvSpPr>
          <p:spPr bwMode="auto">
            <a:xfrm>
              <a:off x="8840788" y="2730500"/>
              <a:ext cx="274637" cy="304800"/>
            </a:xfrm>
            <a:custGeom>
              <a:avLst/>
              <a:gdLst>
                <a:gd name="T0" fmla="*/ 0 w 173"/>
                <a:gd name="T1" fmla="*/ 0 h 192"/>
                <a:gd name="T2" fmla="*/ 173 w 173"/>
                <a:gd name="T3" fmla="*/ 161 h 192"/>
                <a:gd name="T4" fmla="*/ 173 w 173"/>
                <a:gd name="T5" fmla="*/ 192 h 192"/>
                <a:gd name="T6" fmla="*/ 0 w 173"/>
                <a:gd name="T7" fmla="*/ 31 h 192"/>
                <a:gd name="T8" fmla="*/ 0 w 173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92">
                  <a:moveTo>
                    <a:pt x="0" y="0"/>
                  </a:moveTo>
                  <a:lnTo>
                    <a:pt x="173" y="161"/>
                  </a:lnTo>
                  <a:lnTo>
                    <a:pt x="173" y="192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45" name="Freeform 220"/>
            <p:cNvSpPr/>
            <p:nvPr/>
          </p:nvSpPr>
          <p:spPr bwMode="auto">
            <a:xfrm>
              <a:off x="8761413" y="3292475"/>
              <a:ext cx="442912" cy="344487"/>
            </a:xfrm>
            <a:custGeom>
              <a:avLst/>
              <a:gdLst>
                <a:gd name="T0" fmla="*/ 0 w 279"/>
                <a:gd name="T1" fmla="*/ 0 h 217"/>
                <a:gd name="T2" fmla="*/ 279 w 279"/>
                <a:gd name="T3" fmla="*/ 186 h 217"/>
                <a:gd name="T4" fmla="*/ 279 w 279"/>
                <a:gd name="T5" fmla="*/ 217 h 217"/>
                <a:gd name="T6" fmla="*/ 0 w 279"/>
                <a:gd name="T7" fmla="*/ 31 h 217"/>
                <a:gd name="T8" fmla="*/ 0 w 279"/>
                <a:gd name="T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17">
                  <a:moveTo>
                    <a:pt x="0" y="0"/>
                  </a:moveTo>
                  <a:lnTo>
                    <a:pt x="279" y="186"/>
                  </a:lnTo>
                  <a:lnTo>
                    <a:pt x="279" y="217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46" name="Freeform 221"/>
            <p:cNvSpPr/>
            <p:nvPr/>
          </p:nvSpPr>
          <p:spPr bwMode="auto">
            <a:xfrm>
              <a:off x="8890000" y="2416175"/>
              <a:ext cx="176212" cy="333375"/>
            </a:xfrm>
            <a:custGeom>
              <a:avLst/>
              <a:gdLst>
                <a:gd name="T0" fmla="*/ 0 w 111"/>
                <a:gd name="T1" fmla="*/ 0 h 210"/>
                <a:gd name="T2" fmla="*/ 111 w 111"/>
                <a:gd name="T3" fmla="*/ 179 h 210"/>
                <a:gd name="T4" fmla="*/ 111 w 111"/>
                <a:gd name="T5" fmla="*/ 210 h 210"/>
                <a:gd name="T6" fmla="*/ 0 w 111"/>
                <a:gd name="T7" fmla="*/ 31 h 210"/>
                <a:gd name="T8" fmla="*/ 0 w 111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10">
                  <a:moveTo>
                    <a:pt x="0" y="0"/>
                  </a:moveTo>
                  <a:lnTo>
                    <a:pt x="111" y="179"/>
                  </a:lnTo>
                  <a:lnTo>
                    <a:pt x="111" y="210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47" name="Rectangle 222"/>
            <p:cNvSpPr>
              <a:spLocks noChangeArrowheads="1"/>
            </p:cNvSpPr>
            <p:nvPr/>
          </p:nvSpPr>
          <p:spPr bwMode="auto">
            <a:xfrm>
              <a:off x="8801100" y="2995613"/>
              <a:ext cx="325437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48" name="Rectangle 223"/>
            <p:cNvSpPr>
              <a:spLocks noChangeArrowheads="1"/>
            </p:cNvSpPr>
            <p:nvPr/>
          </p:nvSpPr>
          <p:spPr bwMode="auto">
            <a:xfrm>
              <a:off x="8820150" y="2720975"/>
              <a:ext cx="285750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49" name="Rectangle 224"/>
            <p:cNvSpPr>
              <a:spLocks noChangeArrowheads="1"/>
            </p:cNvSpPr>
            <p:nvPr/>
          </p:nvSpPr>
          <p:spPr bwMode="auto">
            <a:xfrm>
              <a:off x="8751888" y="3281363"/>
              <a:ext cx="423862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50" name="Rectangle 225"/>
            <p:cNvSpPr>
              <a:spLocks noChangeArrowheads="1"/>
            </p:cNvSpPr>
            <p:nvPr/>
          </p:nvSpPr>
          <p:spPr bwMode="auto">
            <a:xfrm>
              <a:off x="8702675" y="3606800"/>
              <a:ext cx="522287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51" name="Freeform 226"/>
            <p:cNvSpPr/>
            <p:nvPr/>
          </p:nvSpPr>
          <p:spPr bwMode="auto">
            <a:xfrm>
              <a:off x="8662988" y="2386013"/>
              <a:ext cx="601662" cy="1290637"/>
            </a:xfrm>
            <a:custGeom>
              <a:avLst/>
              <a:gdLst>
                <a:gd name="T0" fmla="*/ 130 w 379"/>
                <a:gd name="T1" fmla="*/ 0 h 813"/>
                <a:gd name="T2" fmla="*/ 248 w 379"/>
                <a:gd name="T3" fmla="*/ 0 h 813"/>
                <a:gd name="T4" fmla="*/ 379 w 379"/>
                <a:gd name="T5" fmla="*/ 813 h 813"/>
                <a:gd name="T6" fmla="*/ 341 w 379"/>
                <a:gd name="T7" fmla="*/ 813 h 813"/>
                <a:gd name="T8" fmla="*/ 223 w 379"/>
                <a:gd name="T9" fmla="*/ 43 h 813"/>
                <a:gd name="T10" fmla="*/ 155 w 379"/>
                <a:gd name="T11" fmla="*/ 43 h 813"/>
                <a:gd name="T12" fmla="*/ 37 w 379"/>
                <a:gd name="T13" fmla="*/ 813 h 813"/>
                <a:gd name="T14" fmla="*/ 0 w 379"/>
                <a:gd name="T15" fmla="*/ 813 h 813"/>
                <a:gd name="T16" fmla="*/ 130 w 379"/>
                <a:gd name="T17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9" h="813">
                  <a:moveTo>
                    <a:pt x="130" y="0"/>
                  </a:moveTo>
                  <a:lnTo>
                    <a:pt x="248" y="0"/>
                  </a:lnTo>
                  <a:lnTo>
                    <a:pt x="379" y="813"/>
                  </a:lnTo>
                  <a:lnTo>
                    <a:pt x="341" y="813"/>
                  </a:lnTo>
                  <a:lnTo>
                    <a:pt x="223" y="43"/>
                  </a:lnTo>
                  <a:lnTo>
                    <a:pt x="155" y="43"/>
                  </a:lnTo>
                  <a:lnTo>
                    <a:pt x="37" y="813"/>
                  </a:lnTo>
                  <a:lnTo>
                    <a:pt x="0" y="813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52" name="Freeform 227"/>
            <p:cNvSpPr/>
            <p:nvPr/>
          </p:nvSpPr>
          <p:spPr bwMode="auto">
            <a:xfrm>
              <a:off x="8801100" y="2257425"/>
              <a:ext cx="325437" cy="207962"/>
            </a:xfrm>
            <a:custGeom>
              <a:avLst/>
              <a:gdLst>
                <a:gd name="T0" fmla="*/ 2 w 33"/>
                <a:gd name="T1" fmla="*/ 0 h 21"/>
                <a:gd name="T2" fmla="*/ 31 w 33"/>
                <a:gd name="T3" fmla="*/ 0 h 21"/>
                <a:gd name="T4" fmla="*/ 33 w 33"/>
                <a:gd name="T5" fmla="*/ 2 h 21"/>
                <a:gd name="T6" fmla="*/ 33 w 33"/>
                <a:gd name="T7" fmla="*/ 19 h 21"/>
                <a:gd name="T8" fmla="*/ 31 w 33"/>
                <a:gd name="T9" fmla="*/ 21 h 21"/>
                <a:gd name="T10" fmla="*/ 2 w 33"/>
                <a:gd name="T11" fmla="*/ 21 h 21"/>
                <a:gd name="T12" fmla="*/ 0 w 33"/>
                <a:gd name="T13" fmla="*/ 19 h 21"/>
                <a:gd name="T14" fmla="*/ 0 w 33"/>
                <a:gd name="T15" fmla="*/ 2 h 21"/>
                <a:gd name="T16" fmla="*/ 2 w 33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1">
                  <a:moveTo>
                    <a:pt x="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2" y="21"/>
                    <a:pt x="3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53" name="Freeform 228"/>
            <p:cNvSpPr/>
            <p:nvPr/>
          </p:nvSpPr>
          <p:spPr bwMode="auto">
            <a:xfrm>
              <a:off x="8958263" y="3114675"/>
              <a:ext cx="196850" cy="177800"/>
            </a:xfrm>
            <a:custGeom>
              <a:avLst/>
              <a:gdLst>
                <a:gd name="T0" fmla="*/ 0 w 124"/>
                <a:gd name="T1" fmla="*/ 0 h 112"/>
                <a:gd name="T2" fmla="*/ 124 w 124"/>
                <a:gd name="T3" fmla="*/ 81 h 112"/>
                <a:gd name="T4" fmla="*/ 124 w 124"/>
                <a:gd name="T5" fmla="*/ 112 h 112"/>
                <a:gd name="T6" fmla="*/ 0 w 124"/>
                <a:gd name="T7" fmla="*/ 25 h 112"/>
                <a:gd name="T8" fmla="*/ 0 w 124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12">
                  <a:moveTo>
                    <a:pt x="0" y="0"/>
                  </a:moveTo>
                  <a:lnTo>
                    <a:pt x="124" y="81"/>
                  </a:lnTo>
                  <a:lnTo>
                    <a:pt x="124" y="112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54" name="Freeform 229"/>
            <p:cNvSpPr/>
            <p:nvPr/>
          </p:nvSpPr>
          <p:spPr bwMode="auto">
            <a:xfrm>
              <a:off x="8958263" y="2838450"/>
              <a:ext cx="157162" cy="196850"/>
            </a:xfrm>
            <a:custGeom>
              <a:avLst/>
              <a:gdLst>
                <a:gd name="T0" fmla="*/ 0 w 99"/>
                <a:gd name="T1" fmla="*/ 0 h 124"/>
                <a:gd name="T2" fmla="*/ 99 w 99"/>
                <a:gd name="T3" fmla="*/ 93 h 124"/>
                <a:gd name="T4" fmla="*/ 99 w 99"/>
                <a:gd name="T5" fmla="*/ 124 h 124"/>
                <a:gd name="T6" fmla="*/ 0 w 99"/>
                <a:gd name="T7" fmla="*/ 31 h 124"/>
                <a:gd name="T8" fmla="*/ 0 w 99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24">
                  <a:moveTo>
                    <a:pt x="0" y="0"/>
                  </a:moveTo>
                  <a:lnTo>
                    <a:pt x="99" y="93"/>
                  </a:lnTo>
                  <a:lnTo>
                    <a:pt x="99" y="124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55" name="Freeform 230"/>
            <p:cNvSpPr/>
            <p:nvPr/>
          </p:nvSpPr>
          <p:spPr bwMode="auto">
            <a:xfrm>
              <a:off x="8958263" y="3429000"/>
              <a:ext cx="246062" cy="207962"/>
            </a:xfrm>
            <a:custGeom>
              <a:avLst/>
              <a:gdLst>
                <a:gd name="T0" fmla="*/ 0 w 155"/>
                <a:gd name="T1" fmla="*/ 0 h 131"/>
                <a:gd name="T2" fmla="*/ 155 w 155"/>
                <a:gd name="T3" fmla="*/ 100 h 131"/>
                <a:gd name="T4" fmla="*/ 155 w 155"/>
                <a:gd name="T5" fmla="*/ 131 h 131"/>
                <a:gd name="T6" fmla="*/ 0 w 155"/>
                <a:gd name="T7" fmla="*/ 31 h 131"/>
                <a:gd name="T8" fmla="*/ 0 w 155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31">
                  <a:moveTo>
                    <a:pt x="0" y="0"/>
                  </a:moveTo>
                  <a:lnTo>
                    <a:pt x="155" y="100"/>
                  </a:lnTo>
                  <a:lnTo>
                    <a:pt x="155" y="1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56" name="Freeform 231"/>
            <p:cNvSpPr/>
            <p:nvPr/>
          </p:nvSpPr>
          <p:spPr bwMode="auto">
            <a:xfrm>
              <a:off x="8958263" y="2533650"/>
              <a:ext cx="107950" cy="215900"/>
            </a:xfrm>
            <a:custGeom>
              <a:avLst/>
              <a:gdLst>
                <a:gd name="T0" fmla="*/ 0 w 68"/>
                <a:gd name="T1" fmla="*/ 0 h 136"/>
                <a:gd name="T2" fmla="*/ 68 w 68"/>
                <a:gd name="T3" fmla="*/ 105 h 136"/>
                <a:gd name="T4" fmla="*/ 68 w 68"/>
                <a:gd name="T5" fmla="*/ 136 h 136"/>
                <a:gd name="T6" fmla="*/ 0 w 68"/>
                <a:gd name="T7" fmla="*/ 31 h 136"/>
                <a:gd name="T8" fmla="*/ 0 w 68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36">
                  <a:moveTo>
                    <a:pt x="0" y="0"/>
                  </a:moveTo>
                  <a:lnTo>
                    <a:pt x="68" y="105"/>
                  </a:lnTo>
                  <a:lnTo>
                    <a:pt x="68" y="136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57" name="Rectangle 232"/>
            <p:cNvSpPr>
              <a:spLocks noChangeArrowheads="1"/>
            </p:cNvSpPr>
            <p:nvPr/>
          </p:nvSpPr>
          <p:spPr bwMode="auto">
            <a:xfrm>
              <a:off x="8958263" y="2995613"/>
              <a:ext cx="16827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58" name="Rectangle 233"/>
            <p:cNvSpPr>
              <a:spLocks noChangeArrowheads="1"/>
            </p:cNvSpPr>
            <p:nvPr/>
          </p:nvSpPr>
          <p:spPr bwMode="auto">
            <a:xfrm>
              <a:off x="8958263" y="2720975"/>
              <a:ext cx="147637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59" name="Rectangle 234"/>
            <p:cNvSpPr>
              <a:spLocks noChangeArrowheads="1"/>
            </p:cNvSpPr>
            <p:nvPr/>
          </p:nvSpPr>
          <p:spPr bwMode="auto">
            <a:xfrm>
              <a:off x="8958263" y="3281363"/>
              <a:ext cx="217487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60" name="Rectangle 235"/>
            <p:cNvSpPr>
              <a:spLocks noChangeArrowheads="1"/>
            </p:cNvSpPr>
            <p:nvPr/>
          </p:nvSpPr>
          <p:spPr bwMode="auto">
            <a:xfrm>
              <a:off x="8958263" y="3606800"/>
              <a:ext cx="266700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61" name="Freeform 236"/>
            <p:cNvSpPr/>
            <p:nvPr/>
          </p:nvSpPr>
          <p:spPr bwMode="auto">
            <a:xfrm>
              <a:off x="8988425" y="2386013"/>
              <a:ext cx="276225" cy="1290637"/>
            </a:xfrm>
            <a:custGeom>
              <a:avLst/>
              <a:gdLst>
                <a:gd name="T0" fmla="*/ 0 w 174"/>
                <a:gd name="T1" fmla="*/ 0 h 813"/>
                <a:gd name="T2" fmla="*/ 43 w 174"/>
                <a:gd name="T3" fmla="*/ 0 h 813"/>
                <a:gd name="T4" fmla="*/ 174 w 174"/>
                <a:gd name="T5" fmla="*/ 813 h 813"/>
                <a:gd name="T6" fmla="*/ 136 w 174"/>
                <a:gd name="T7" fmla="*/ 813 h 813"/>
                <a:gd name="T8" fmla="*/ 18 w 174"/>
                <a:gd name="T9" fmla="*/ 43 h 813"/>
                <a:gd name="T10" fmla="*/ 0 w 174"/>
                <a:gd name="T11" fmla="*/ 43 h 813"/>
                <a:gd name="T12" fmla="*/ 0 w 174"/>
                <a:gd name="T13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813">
                  <a:moveTo>
                    <a:pt x="0" y="0"/>
                  </a:moveTo>
                  <a:lnTo>
                    <a:pt x="43" y="0"/>
                  </a:lnTo>
                  <a:lnTo>
                    <a:pt x="174" y="813"/>
                  </a:lnTo>
                  <a:lnTo>
                    <a:pt x="136" y="813"/>
                  </a:lnTo>
                  <a:lnTo>
                    <a:pt x="18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62" name="Freeform 237"/>
            <p:cNvSpPr/>
            <p:nvPr/>
          </p:nvSpPr>
          <p:spPr bwMode="auto">
            <a:xfrm>
              <a:off x="8958263" y="2257425"/>
              <a:ext cx="168275" cy="207962"/>
            </a:xfrm>
            <a:custGeom>
              <a:avLst/>
              <a:gdLst>
                <a:gd name="T0" fmla="*/ 0 w 17"/>
                <a:gd name="T1" fmla="*/ 0 h 21"/>
                <a:gd name="T2" fmla="*/ 15 w 17"/>
                <a:gd name="T3" fmla="*/ 0 h 21"/>
                <a:gd name="T4" fmla="*/ 17 w 17"/>
                <a:gd name="T5" fmla="*/ 2 h 21"/>
                <a:gd name="T6" fmla="*/ 17 w 17"/>
                <a:gd name="T7" fmla="*/ 19 h 21"/>
                <a:gd name="T8" fmla="*/ 15 w 17"/>
                <a:gd name="T9" fmla="*/ 21 h 21"/>
                <a:gd name="T10" fmla="*/ 0 w 17"/>
                <a:gd name="T11" fmla="*/ 21 h 21"/>
                <a:gd name="T12" fmla="*/ 0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6" y="21"/>
                    <a:pt x="15" y="21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63" name="Freeform 238"/>
            <p:cNvSpPr>
              <a:spLocks noEditPoints="1"/>
            </p:cNvSpPr>
            <p:nvPr/>
          </p:nvSpPr>
          <p:spPr bwMode="auto">
            <a:xfrm>
              <a:off x="9391650" y="3449638"/>
              <a:ext cx="346075" cy="314325"/>
            </a:xfrm>
            <a:custGeom>
              <a:avLst/>
              <a:gdLst>
                <a:gd name="T0" fmla="*/ 0 w 218"/>
                <a:gd name="T1" fmla="*/ 0 h 198"/>
                <a:gd name="T2" fmla="*/ 25 w 218"/>
                <a:gd name="T3" fmla="*/ 0 h 198"/>
                <a:gd name="T4" fmla="*/ 25 w 218"/>
                <a:gd name="T5" fmla="*/ 198 h 198"/>
                <a:gd name="T6" fmla="*/ 0 w 218"/>
                <a:gd name="T7" fmla="*/ 198 h 198"/>
                <a:gd name="T8" fmla="*/ 0 w 218"/>
                <a:gd name="T9" fmla="*/ 0 h 198"/>
                <a:gd name="T10" fmla="*/ 0 w 218"/>
                <a:gd name="T11" fmla="*/ 0 h 198"/>
                <a:gd name="T12" fmla="*/ 193 w 218"/>
                <a:gd name="T13" fmla="*/ 0 h 198"/>
                <a:gd name="T14" fmla="*/ 218 w 218"/>
                <a:gd name="T15" fmla="*/ 0 h 198"/>
                <a:gd name="T16" fmla="*/ 218 w 218"/>
                <a:gd name="T17" fmla="*/ 198 h 198"/>
                <a:gd name="T18" fmla="*/ 193 w 218"/>
                <a:gd name="T19" fmla="*/ 198 h 198"/>
                <a:gd name="T20" fmla="*/ 193 w 218"/>
                <a:gd name="T2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198">
                  <a:moveTo>
                    <a:pt x="0" y="0"/>
                  </a:moveTo>
                  <a:lnTo>
                    <a:pt x="25" y="0"/>
                  </a:lnTo>
                  <a:lnTo>
                    <a:pt x="25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93" y="0"/>
                  </a:moveTo>
                  <a:lnTo>
                    <a:pt x="218" y="0"/>
                  </a:lnTo>
                  <a:lnTo>
                    <a:pt x="218" y="198"/>
                  </a:lnTo>
                  <a:lnTo>
                    <a:pt x="193" y="198"/>
                  </a:lnTo>
                  <a:lnTo>
                    <a:pt x="1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64" name="Freeform 239"/>
            <p:cNvSpPr/>
            <p:nvPr/>
          </p:nvSpPr>
          <p:spPr bwMode="auto">
            <a:xfrm>
              <a:off x="9421813" y="2651125"/>
              <a:ext cx="285750" cy="168275"/>
            </a:xfrm>
            <a:custGeom>
              <a:avLst/>
              <a:gdLst>
                <a:gd name="T0" fmla="*/ 180 w 180"/>
                <a:gd name="T1" fmla="*/ 0 h 106"/>
                <a:gd name="T2" fmla="*/ 0 w 180"/>
                <a:gd name="T3" fmla="*/ 75 h 106"/>
                <a:gd name="T4" fmla="*/ 0 w 180"/>
                <a:gd name="T5" fmla="*/ 106 h 106"/>
                <a:gd name="T6" fmla="*/ 180 w 180"/>
                <a:gd name="T7" fmla="*/ 25 h 106"/>
                <a:gd name="T8" fmla="*/ 180 w 18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06">
                  <a:moveTo>
                    <a:pt x="180" y="0"/>
                  </a:moveTo>
                  <a:lnTo>
                    <a:pt x="0" y="75"/>
                  </a:lnTo>
                  <a:lnTo>
                    <a:pt x="0" y="106"/>
                  </a:lnTo>
                  <a:lnTo>
                    <a:pt x="180" y="25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65" name="Freeform 240"/>
            <p:cNvSpPr/>
            <p:nvPr/>
          </p:nvSpPr>
          <p:spPr bwMode="auto">
            <a:xfrm>
              <a:off x="9431338" y="2819400"/>
              <a:ext cx="276225" cy="196850"/>
            </a:xfrm>
            <a:custGeom>
              <a:avLst/>
              <a:gdLst>
                <a:gd name="T0" fmla="*/ 174 w 174"/>
                <a:gd name="T1" fmla="*/ 0 h 124"/>
                <a:gd name="T2" fmla="*/ 0 w 174"/>
                <a:gd name="T3" fmla="*/ 93 h 124"/>
                <a:gd name="T4" fmla="*/ 0 w 174"/>
                <a:gd name="T5" fmla="*/ 124 h 124"/>
                <a:gd name="T6" fmla="*/ 174 w 174"/>
                <a:gd name="T7" fmla="*/ 25 h 124"/>
                <a:gd name="T8" fmla="*/ 174 w 17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24">
                  <a:moveTo>
                    <a:pt x="174" y="0"/>
                  </a:moveTo>
                  <a:lnTo>
                    <a:pt x="0" y="93"/>
                  </a:lnTo>
                  <a:lnTo>
                    <a:pt x="0" y="124"/>
                  </a:lnTo>
                  <a:lnTo>
                    <a:pt x="174" y="25"/>
                  </a:lnTo>
                  <a:lnTo>
                    <a:pt x="1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66" name="Freeform 241"/>
            <p:cNvSpPr/>
            <p:nvPr/>
          </p:nvSpPr>
          <p:spPr bwMode="auto">
            <a:xfrm>
              <a:off x="9421813" y="3025775"/>
              <a:ext cx="285750" cy="227012"/>
            </a:xfrm>
            <a:custGeom>
              <a:avLst/>
              <a:gdLst>
                <a:gd name="T0" fmla="*/ 180 w 180"/>
                <a:gd name="T1" fmla="*/ 0 h 143"/>
                <a:gd name="T2" fmla="*/ 0 w 180"/>
                <a:gd name="T3" fmla="*/ 118 h 143"/>
                <a:gd name="T4" fmla="*/ 0 w 180"/>
                <a:gd name="T5" fmla="*/ 143 h 143"/>
                <a:gd name="T6" fmla="*/ 180 w 180"/>
                <a:gd name="T7" fmla="*/ 25 h 143"/>
                <a:gd name="T8" fmla="*/ 180 w 180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43">
                  <a:moveTo>
                    <a:pt x="180" y="0"/>
                  </a:moveTo>
                  <a:lnTo>
                    <a:pt x="0" y="118"/>
                  </a:lnTo>
                  <a:lnTo>
                    <a:pt x="0" y="143"/>
                  </a:lnTo>
                  <a:lnTo>
                    <a:pt x="180" y="25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67" name="Freeform 242"/>
            <p:cNvSpPr/>
            <p:nvPr/>
          </p:nvSpPr>
          <p:spPr bwMode="auto">
            <a:xfrm>
              <a:off x="9421813" y="3252788"/>
              <a:ext cx="285750" cy="166687"/>
            </a:xfrm>
            <a:custGeom>
              <a:avLst/>
              <a:gdLst>
                <a:gd name="T0" fmla="*/ 180 w 180"/>
                <a:gd name="T1" fmla="*/ 0 h 105"/>
                <a:gd name="T2" fmla="*/ 0 w 180"/>
                <a:gd name="T3" fmla="*/ 80 h 105"/>
                <a:gd name="T4" fmla="*/ 0 w 180"/>
                <a:gd name="T5" fmla="*/ 105 h 105"/>
                <a:gd name="T6" fmla="*/ 180 w 180"/>
                <a:gd name="T7" fmla="*/ 31 h 105"/>
                <a:gd name="T8" fmla="*/ 180 w 180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05">
                  <a:moveTo>
                    <a:pt x="180" y="0"/>
                  </a:moveTo>
                  <a:lnTo>
                    <a:pt x="0" y="80"/>
                  </a:lnTo>
                  <a:lnTo>
                    <a:pt x="0" y="105"/>
                  </a:lnTo>
                  <a:lnTo>
                    <a:pt x="180" y="31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68" name="Freeform 243"/>
            <p:cNvSpPr/>
            <p:nvPr/>
          </p:nvSpPr>
          <p:spPr bwMode="auto">
            <a:xfrm>
              <a:off x="9421813" y="2651125"/>
              <a:ext cx="285750" cy="168275"/>
            </a:xfrm>
            <a:custGeom>
              <a:avLst/>
              <a:gdLst>
                <a:gd name="T0" fmla="*/ 0 w 180"/>
                <a:gd name="T1" fmla="*/ 0 h 106"/>
                <a:gd name="T2" fmla="*/ 180 w 180"/>
                <a:gd name="T3" fmla="*/ 75 h 106"/>
                <a:gd name="T4" fmla="*/ 180 w 180"/>
                <a:gd name="T5" fmla="*/ 106 h 106"/>
                <a:gd name="T6" fmla="*/ 0 w 180"/>
                <a:gd name="T7" fmla="*/ 25 h 106"/>
                <a:gd name="T8" fmla="*/ 0 w 180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06">
                  <a:moveTo>
                    <a:pt x="0" y="0"/>
                  </a:moveTo>
                  <a:lnTo>
                    <a:pt x="180" y="75"/>
                  </a:lnTo>
                  <a:lnTo>
                    <a:pt x="180" y="106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69" name="Freeform 244"/>
            <p:cNvSpPr/>
            <p:nvPr/>
          </p:nvSpPr>
          <p:spPr bwMode="auto">
            <a:xfrm>
              <a:off x="9421813" y="2819400"/>
              <a:ext cx="285750" cy="196850"/>
            </a:xfrm>
            <a:custGeom>
              <a:avLst/>
              <a:gdLst>
                <a:gd name="T0" fmla="*/ 0 w 180"/>
                <a:gd name="T1" fmla="*/ 0 h 124"/>
                <a:gd name="T2" fmla="*/ 180 w 180"/>
                <a:gd name="T3" fmla="*/ 93 h 124"/>
                <a:gd name="T4" fmla="*/ 180 w 180"/>
                <a:gd name="T5" fmla="*/ 124 h 124"/>
                <a:gd name="T6" fmla="*/ 0 w 180"/>
                <a:gd name="T7" fmla="*/ 25 h 124"/>
                <a:gd name="T8" fmla="*/ 0 w 180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24">
                  <a:moveTo>
                    <a:pt x="0" y="0"/>
                  </a:moveTo>
                  <a:lnTo>
                    <a:pt x="180" y="93"/>
                  </a:lnTo>
                  <a:lnTo>
                    <a:pt x="180" y="124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0" name="Freeform 245"/>
            <p:cNvSpPr/>
            <p:nvPr/>
          </p:nvSpPr>
          <p:spPr bwMode="auto">
            <a:xfrm>
              <a:off x="9421813" y="3025775"/>
              <a:ext cx="285750" cy="227012"/>
            </a:xfrm>
            <a:custGeom>
              <a:avLst/>
              <a:gdLst>
                <a:gd name="T0" fmla="*/ 0 w 180"/>
                <a:gd name="T1" fmla="*/ 0 h 143"/>
                <a:gd name="T2" fmla="*/ 180 w 180"/>
                <a:gd name="T3" fmla="*/ 118 h 143"/>
                <a:gd name="T4" fmla="*/ 180 w 180"/>
                <a:gd name="T5" fmla="*/ 143 h 143"/>
                <a:gd name="T6" fmla="*/ 0 w 180"/>
                <a:gd name="T7" fmla="*/ 25 h 143"/>
                <a:gd name="T8" fmla="*/ 0 w 180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43">
                  <a:moveTo>
                    <a:pt x="0" y="0"/>
                  </a:moveTo>
                  <a:lnTo>
                    <a:pt x="180" y="118"/>
                  </a:lnTo>
                  <a:lnTo>
                    <a:pt x="180" y="143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1" name="Freeform 246"/>
            <p:cNvSpPr/>
            <p:nvPr/>
          </p:nvSpPr>
          <p:spPr bwMode="auto">
            <a:xfrm>
              <a:off x="9421813" y="3252788"/>
              <a:ext cx="285750" cy="166687"/>
            </a:xfrm>
            <a:custGeom>
              <a:avLst/>
              <a:gdLst>
                <a:gd name="T0" fmla="*/ 0 w 180"/>
                <a:gd name="T1" fmla="*/ 0 h 105"/>
                <a:gd name="T2" fmla="*/ 180 w 180"/>
                <a:gd name="T3" fmla="*/ 80 h 105"/>
                <a:gd name="T4" fmla="*/ 180 w 180"/>
                <a:gd name="T5" fmla="*/ 105 h 105"/>
                <a:gd name="T6" fmla="*/ 0 w 180"/>
                <a:gd name="T7" fmla="*/ 31 h 105"/>
                <a:gd name="T8" fmla="*/ 0 w 180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05">
                  <a:moveTo>
                    <a:pt x="0" y="0"/>
                  </a:moveTo>
                  <a:lnTo>
                    <a:pt x="180" y="80"/>
                  </a:lnTo>
                  <a:lnTo>
                    <a:pt x="180" y="105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2" name="Freeform 247"/>
            <p:cNvSpPr>
              <a:spLocks noEditPoints="1"/>
            </p:cNvSpPr>
            <p:nvPr/>
          </p:nvSpPr>
          <p:spPr bwMode="auto">
            <a:xfrm>
              <a:off x="9391650" y="2641600"/>
              <a:ext cx="346075" cy="787400"/>
            </a:xfrm>
            <a:custGeom>
              <a:avLst/>
              <a:gdLst>
                <a:gd name="T0" fmla="*/ 0 w 218"/>
                <a:gd name="T1" fmla="*/ 0 h 496"/>
                <a:gd name="T2" fmla="*/ 25 w 218"/>
                <a:gd name="T3" fmla="*/ 0 h 496"/>
                <a:gd name="T4" fmla="*/ 25 w 218"/>
                <a:gd name="T5" fmla="*/ 496 h 496"/>
                <a:gd name="T6" fmla="*/ 0 w 218"/>
                <a:gd name="T7" fmla="*/ 496 h 496"/>
                <a:gd name="T8" fmla="*/ 0 w 218"/>
                <a:gd name="T9" fmla="*/ 0 h 496"/>
                <a:gd name="T10" fmla="*/ 0 w 218"/>
                <a:gd name="T11" fmla="*/ 0 h 496"/>
                <a:gd name="T12" fmla="*/ 193 w 218"/>
                <a:gd name="T13" fmla="*/ 0 h 496"/>
                <a:gd name="T14" fmla="*/ 218 w 218"/>
                <a:gd name="T15" fmla="*/ 0 h 496"/>
                <a:gd name="T16" fmla="*/ 218 w 218"/>
                <a:gd name="T17" fmla="*/ 496 h 496"/>
                <a:gd name="T18" fmla="*/ 193 w 218"/>
                <a:gd name="T19" fmla="*/ 496 h 496"/>
                <a:gd name="T20" fmla="*/ 193 w 218"/>
                <a:gd name="T2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496">
                  <a:moveTo>
                    <a:pt x="0" y="0"/>
                  </a:moveTo>
                  <a:lnTo>
                    <a:pt x="25" y="0"/>
                  </a:lnTo>
                  <a:lnTo>
                    <a:pt x="25" y="496"/>
                  </a:lnTo>
                  <a:lnTo>
                    <a:pt x="0" y="49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93" y="0"/>
                  </a:moveTo>
                  <a:lnTo>
                    <a:pt x="218" y="0"/>
                  </a:lnTo>
                  <a:lnTo>
                    <a:pt x="218" y="496"/>
                  </a:lnTo>
                  <a:lnTo>
                    <a:pt x="193" y="496"/>
                  </a:lnTo>
                  <a:lnTo>
                    <a:pt x="1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3" name="Rectangle 248"/>
            <p:cNvSpPr>
              <a:spLocks noChangeArrowheads="1"/>
            </p:cNvSpPr>
            <p:nvPr/>
          </p:nvSpPr>
          <p:spPr bwMode="auto">
            <a:xfrm>
              <a:off x="9698038" y="3449638"/>
              <a:ext cx="39687" cy="314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4" name="Freeform 249"/>
            <p:cNvSpPr/>
            <p:nvPr/>
          </p:nvSpPr>
          <p:spPr bwMode="auto">
            <a:xfrm>
              <a:off x="9569450" y="2651125"/>
              <a:ext cx="138112" cy="109537"/>
            </a:xfrm>
            <a:custGeom>
              <a:avLst/>
              <a:gdLst>
                <a:gd name="T0" fmla="*/ 87 w 87"/>
                <a:gd name="T1" fmla="*/ 0 h 69"/>
                <a:gd name="T2" fmla="*/ 0 w 87"/>
                <a:gd name="T3" fmla="*/ 38 h 69"/>
                <a:gd name="T4" fmla="*/ 0 w 87"/>
                <a:gd name="T5" fmla="*/ 69 h 69"/>
                <a:gd name="T6" fmla="*/ 87 w 87"/>
                <a:gd name="T7" fmla="*/ 25 h 69"/>
                <a:gd name="T8" fmla="*/ 87 w 8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9">
                  <a:moveTo>
                    <a:pt x="87" y="0"/>
                  </a:moveTo>
                  <a:lnTo>
                    <a:pt x="0" y="38"/>
                  </a:lnTo>
                  <a:lnTo>
                    <a:pt x="0" y="69"/>
                  </a:lnTo>
                  <a:lnTo>
                    <a:pt x="87" y="25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5" name="Freeform 250"/>
            <p:cNvSpPr/>
            <p:nvPr/>
          </p:nvSpPr>
          <p:spPr bwMode="auto">
            <a:xfrm>
              <a:off x="9569450" y="2819400"/>
              <a:ext cx="138112" cy="117475"/>
            </a:xfrm>
            <a:custGeom>
              <a:avLst/>
              <a:gdLst>
                <a:gd name="T0" fmla="*/ 87 w 87"/>
                <a:gd name="T1" fmla="*/ 0 h 74"/>
                <a:gd name="T2" fmla="*/ 0 w 87"/>
                <a:gd name="T3" fmla="*/ 49 h 74"/>
                <a:gd name="T4" fmla="*/ 0 w 87"/>
                <a:gd name="T5" fmla="*/ 74 h 74"/>
                <a:gd name="T6" fmla="*/ 87 w 87"/>
                <a:gd name="T7" fmla="*/ 25 h 74"/>
                <a:gd name="T8" fmla="*/ 87 w 87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4">
                  <a:moveTo>
                    <a:pt x="87" y="0"/>
                  </a:moveTo>
                  <a:lnTo>
                    <a:pt x="0" y="49"/>
                  </a:lnTo>
                  <a:lnTo>
                    <a:pt x="0" y="74"/>
                  </a:lnTo>
                  <a:lnTo>
                    <a:pt x="87" y="25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6" name="Freeform 251"/>
            <p:cNvSpPr/>
            <p:nvPr/>
          </p:nvSpPr>
          <p:spPr bwMode="auto">
            <a:xfrm>
              <a:off x="9569450" y="3025775"/>
              <a:ext cx="138112" cy="138112"/>
            </a:xfrm>
            <a:custGeom>
              <a:avLst/>
              <a:gdLst>
                <a:gd name="T0" fmla="*/ 87 w 87"/>
                <a:gd name="T1" fmla="*/ 0 h 87"/>
                <a:gd name="T2" fmla="*/ 0 w 87"/>
                <a:gd name="T3" fmla="*/ 56 h 87"/>
                <a:gd name="T4" fmla="*/ 0 w 87"/>
                <a:gd name="T5" fmla="*/ 87 h 87"/>
                <a:gd name="T6" fmla="*/ 87 w 87"/>
                <a:gd name="T7" fmla="*/ 25 h 87"/>
                <a:gd name="T8" fmla="*/ 87 w 87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7">
                  <a:moveTo>
                    <a:pt x="87" y="0"/>
                  </a:moveTo>
                  <a:lnTo>
                    <a:pt x="0" y="56"/>
                  </a:lnTo>
                  <a:lnTo>
                    <a:pt x="0" y="87"/>
                  </a:lnTo>
                  <a:lnTo>
                    <a:pt x="87" y="25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7" name="Freeform 252"/>
            <p:cNvSpPr/>
            <p:nvPr/>
          </p:nvSpPr>
          <p:spPr bwMode="auto">
            <a:xfrm>
              <a:off x="9569450" y="3252788"/>
              <a:ext cx="138112" cy="107950"/>
            </a:xfrm>
            <a:custGeom>
              <a:avLst/>
              <a:gdLst>
                <a:gd name="T0" fmla="*/ 87 w 87"/>
                <a:gd name="T1" fmla="*/ 0 h 68"/>
                <a:gd name="T2" fmla="*/ 0 w 87"/>
                <a:gd name="T3" fmla="*/ 37 h 68"/>
                <a:gd name="T4" fmla="*/ 0 w 87"/>
                <a:gd name="T5" fmla="*/ 68 h 68"/>
                <a:gd name="T6" fmla="*/ 87 w 87"/>
                <a:gd name="T7" fmla="*/ 31 h 68"/>
                <a:gd name="T8" fmla="*/ 87 w 87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8">
                  <a:moveTo>
                    <a:pt x="87" y="0"/>
                  </a:moveTo>
                  <a:lnTo>
                    <a:pt x="0" y="37"/>
                  </a:lnTo>
                  <a:lnTo>
                    <a:pt x="0" y="68"/>
                  </a:lnTo>
                  <a:lnTo>
                    <a:pt x="87" y="31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8" name="Freeform 253"/>
            <p:cNvSpPr/>
            <p:nvPr/>
          </p:nvSpPr>
          <p:spPr bwMode="auto">
            <a:xfrm>
              <a:off x="9569450" y="2711450"/>
              <a:ext cx="138112" cy="107950"/>
            </a:xfrm>
            <a:custGeom>
              <a:avLst/>
              <a:gdLst>
                <a:gd name="T0" fmla="*/ 0 w 87"/>
                <a:gd name="T1" fmla="*/ 0 h 68"/>
                <a:gd name="T2" fmla="*/ 87 w 87"/>
                <a:gd name="T3" fmla="*/ 37 h 68"/>
                <a:gd name="T4" fmla="*/ 87 w 87"/>
                <a:gd name="T5" fmla="*/ 68 h 68"/>
                <a:gd name="T6" fmla="*/ 0 w 87"/>
                <a:gd name="T7" fmla="*/ 24 h 68"/>
                <a:gd name="T8" fmla="*/ 0 w 87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8">
                  <a:moveTo>
                    <a:pt x="0" y="0"/>
                  </a:moveTo>
                  <a:lnTo>
                    <a:pt x="87" y="37"/>
                  </a:lnTo>
                  <a:lnTo>
                    <a:pt x="87" y="68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9" name="Freeform 254"/>
            <p:cNvSpPr/>
            <p:nvPr/>
          </p:nvSpPr>
          <p:spPr bwMode="auto">
            <a:xfrm>
              <a:off x="9569450" y="2897188"/>
              <a:ext cx="138112" cy="119062"/>
            </a:xfrm>
            <a:custGeom>
              <a:avLst/>
              <a:gdLst>
                <a:gd name="T0" fmla="*/ 0 w 87"/>
                <a:gd name="T1" fmla="*/ 0 h 75"/>
                <a:gd name="T2" fmla="*/ 87 w 87"/>
                <a:gd name="T3" fmla="*/ 44 h 75"/>
                <a:gd name="T4" fmla="*/ 87 w 87"/>
                <a:gd name="T5" fmla="*/ 75 h 75"/>
                <a:gd name="T6" fmla="*/ 0 w 87"/>
                <a:gd name="T7" fmla="*/ 25 h 75"/>
                <a:gd name="T8" fmla="*/ 0 w 87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5">
                  <a:moveTo>
                    <a:pt x="0" y="0"/>
                  </a:moveTo>
                  <a:lnTo>
                    <a:pt x="87" y="44"/>
                  </a:lnTo>
                  <a:lnTo>
                    <a:pt x="87" y="75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80" name="Freeform 255"/>
            <p:cNvSpPr/>
            <p:nvPr/>
          </p:nvSpPr>
          <p:spPr bwMode="auto">
            <a:xfrm>
              <a:off x="9569450" y="3114675"/>
              <a:ext cx="138112" cy="138112"/>
            </a:xfrm>
            <a:custGeom>
              <a:avLst/>
              <a:gdLst>
                <a:gd name="T0" fmla="*/ 0 w 87"/>
                <a:gd name="T1" fmla="*/ 0 h 87"/>
                <a:gd name="T2" fmla="*/ 87 w 87"/>
                <a:gd name="T3" fmla="*/ 62 h 87"/>
                <a:gd name="T4" fmla="*/ 87 w 87"/>
                <a:gd name="T5" fmla="*/ 87 h 87"/>
                <a:gd name="T6" fmla="*/ 0 w 87"/>
                <a:gd name="T7" fmla="*/ 31 h 87"/>
                <a:gd name="T8" fmla="*/ 0 w 87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7">
                  <a:moveTo>
                    <a:pt x="0" y="0"/>
                  </a:moveTo>
                  <a:lnTo>
                    <a:pt x="87" y="62"/>
                  </a:lnTo>
                  <a:lnTo>
                    <a:pt x="87" y="87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81" name="Freeform 256"/>
            <p:cNvSpPr/>
            <p:nvPr/>
          </p:nvSpPr>
          <p:spPr bwMode="auto">
            <a:xfrm>
              <a:off x="9569450" y="3311525"/>
              <a:ext cx="138112" cy="107950"/>
            </a:xfrm>
            <a:custGeom>
              <a:avLst/>
              <a:gdLst>
                <a:gd name="T0" fmla="*/ 0 w 87"/>
                <a:gd name="T1" fmla="*/ 0 h 68"/>
                <a:gd name="T2" fmla="*/ 87 w 87"/>
                <a:gd name="T3" fmla="*/ 43 h 68"/>
                <a:gd name="T4" fmla="*/ 87 w 87"/>
                <a:gd name="T5" fmla="*/ 68 h 68"/>
                <a:gd name="T6" fmla="*/ 0 w 87"/>
                <a:gd name="T7" fmla="*/ 31 h 68"/>
                <a:gd name="T8" fmla="*/ 0 w 87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8">
                  <a:moveTo>
                    <a:pt x="0" y="0"/>
                  </a:moveTo>
                  <a:lnTo>
                    <a:pt x="87" y="43"/>
                  </a:lnTo>
                  <a:lnTo>
                    <a:pt x="87" y="68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82" name="Rectangle 257"/>
            <p:cNvSpPr>
              <a:spLocks noChangeArrowheads="1"/>
            </p:cNvSpPr>
            <p:nvPr/>
          </p:nvSpPr>
          <p:spPr bwMode="auto">
            <a:xfrm>
              <a:off x="9698038" y="2641600"/>
              <a:ext cx="39687" cy="787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83" name="Freeform 258"/>
            <p:cNvSpPr/>
            <p:nvPr/>
          </p:nvSpPr>
          <p:spPr bwMode="auto">
            <a:xfrm>
              <a:off x="9323388" y="3351213"/>
              <a:ext cx="482600" cy="215900"/>
            </a:xfrm>
            <a:custGeom>
              <a:avLst/>
              <a:gdLst>
                <a:gd name="T0" fmla="*/ 1 w 49"/>
                <a:gd name="T1" fmla="*/ 0 h 22"/>
                <a:gd name="T2" fmla="*/ 48 w 49"/>
                <a:gd name="T3" fmla="*/ 0 h 22"/>
                <a:gd name="T4" fmla="*/ 49 w 49"/>
                <a:gd name="T5" fmla="*/ 2 h 22"/>
                <a:gd name="T6" fmla="*/ 49 w 49"/>
                <a:gd name="T7" fmla="*/ 20 h 22"/>
                <a:gd name="T8" fmla="*/ 48 w 49"/>
                <a:gd name="T9" fmla="*/ 22 h 22"/>
                <a:gd name="T10" fmla="*/ 1 w 49"/>
                <a:gd name="T11" fmla="*/ 22 h 22"/>
                <a:gd name="T12" fmla="*/ 0 w 49"/>
                <a:gd name="T13" fmla="*/ 20 h 22"/>
                <a:gd name="T14" fmla="*/ 0 w 49"/>
                <a:gd name="T15" fmla="*/ 2 h 22"/>
                <a:gd name="T16" fmla="*/ 1 w 49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2">
                  <a:moveTo>
                    <a:pt x="1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21"/>
                    <a:pt x="48" y="22"/>
                    <a:pt x="48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84" name="Freeform 259"/>
            <p:cNvSpPr/>
            <p:nvPr/>
          </p:nvSpPr>
          <p:spPr bwMode="auto">
            <a:xfrm>
              <a:off x="9569450" y="3351213"/>
              <a:ext cx="236537" cy="215900"/>
            </a:xfrm>
            <a:custGeom>
              <a:avLst/>
              <a:gdLst>
                <a:gd name="T0" fmla="*/ 0 w 24"/>
                <a:gd name="T1" fmla="*/ 0 h 22"/>
                <a:gd name="T2" fmla="*/ 23 w 24"/>
                <a:gd name="T3" fmla="*/ 0 h 22"/>
                <a:gd name="T4" fmla="*/ 24 w 24"/>
                <a:gd name="T5" fmla="*/ 2 h 22"/>
                <a:gd name="T6" fmla="*/ 24 w 24"/>
                <a:gd name="T7" fmla="*/ 20 h 22"/>
                <a:gd name="T8" fmla="*/ 23 w 24"/>
                <a:gd name="T9" fmla="*/ 22 h 22"/>
                <a:gd name="T10" fmla="*/ 0 w 24"/>
                <a:gd name="T11" fmla="*/ 22 h 22"/>
                <a:gd name="T12" fmla="*/ 0 w 2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85" name="Rectangle 260"/>
            <p:cNvSpPr>
              <a:spLocks noChangeArrowheads="1"/>
            </p:cNvSpPr>
            <p:nvPr/>
          </p:nvSpPr>
          <p:spPr bwMode="auto">
            <a:xfrm>
              <a:off x="9707563" y="3883025"/>
              <a:ext cx="68262" cy="314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86" name="Rectangle 261"/>
            <p:cNvSpPr>
              <a:spLocks noChangeArrowheads="1"/>
            </p:cNvSpPr>
            <p:nvPr/>
          </p:nvSpPr>
          <p:spPr bwMode="auto">
            <a:xfrm>
              <a:off x="8574088" y="3665538"/>
              <a:ext cx="1311275" cy="266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  <p:sp>
          <p:nvSpPr>
            <p:cNvPr id="487" name="Rectangle 262"/>
            <p:cNvSpPr>
              <a:spLocks noChangeArrowheads="1"/>
            </p:cNvSpPr>
            <p:nvPr/>
          </p:nvSpPr>
          <p:spPr bwMode="auto">
            <a:xfrm>
              <a:off x="9224963" y="3665538"/>
              <a:ext cx="660400" cy="266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930141" y="1489397"/>
            <a:ext cx="65361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spc="300" dirty="0">
                <a:solidFill>
                  <a:srgbClr val="002180"/>
                </a:solidFill>
                <a:latin typeface="+mj-ea"/>
                <a:ea typeface="+mj-ea"/>
                <a:cs typeface="+mn-ea"/>
                <a:sym typeface="+mn-lt"/>
              </a:rPr>
              <a:t>用</a:t>
            </a:r>
            <a:r>
              <a:rPr kumimoji="1" lang="en-US" altLang="zh-CN" sz="6000" b="1" spc="300" dirty="0">
                <a:solidFill>
                  <a:srgbClr val="002180"/>
                </a:solidFill>
                <a:latin typeface="+mj-ea"/>
                <a:ea typeface="+mj-ea"/>
                <a:cs typeface="+mn-ea"/>
                <a:sym typeface="+mn-lt"/>
              </a:rPr>
              <a:t>AI</a:t>
            </a:r>
            <a:r>
              <a:rPr kumimoji="1" lang="zh-CN" altLang="en-US" sz="6000" b="1" spc="300" dirty="0">
                <a:solidFill>
                  <a:srgbClr val="002180"/>
                </a:solidFill>
                <a:latin typeface="+mj-ea"/>
                <a:ea typeface="+mj-ea"/>
                <a:cs typeface="+mn-ea"/>
                <a:sym typeface="+mn-lt"/>
              </a:rPr>
              <a:t>赋能勘探</a:t>
            </a:r>
            <a:endParaRPr kumimoji="1" lang="en-US" altLang="zh-CN" sz="6000" b="1" spc="300" dirty="0">
              <a:solidFill>
                <a:srgbClr val="002180"/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/>
            <a:r>
              <a:rPr kumimoji="1" lang="zh-CN" altLang="en-US" sz="6000" b="1" spc="300" dirty="0">
                <a:solidFill>
                  <a:srgbClr val="002180"/>
                </a:solidFill>
                <a:latin typeface="+mj-ea"/>
                <a:ea typeface="+mj-ea"/>
                <a:cs typeface="+mn-ea"/>
                <a:sym typeface="+mn-lt"/>
              </a:rPr>
              <a:t>以实力打破壁垒</a:t>
            </a:r>
            <a:endParaRPr kumimoji="1" lang="zh-CN" altLang="en-US" sz="6000" b="1" spc="300" dirty="0">
              <a:solidFill>
                <a:srgbClr val="002180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9" b="98997" l="3800" r="93800">
                        <a14:foregroundMark x1="79200" y1="38127" x2="78800" y2="35452"/>
                        <a14:foregroundMark x1="79400" y1="34448" x2="79600" y2="30435"/>
                        <a14:foregroundMark x1="79400" y1="29431" x2="77200" y2="18060"/>
                        <a14:foregroundMark x1="25600" y1="43144" x2="22000" y2="43144"/>
                        <a14:foregroundMark x1="23400" y1="36789" x2="22400" y2="36455"/>
                        <a14:foregroundMark x1="22400" y1="34448" x2="22000" y2="34783"/>
                        <a14:foregroundMark x1="31000" y1="86288" x2="31000" y2="90635"/>
                        <a14:foregroundMark x1="35800" y1="81605" x2="36200" y2="77926"/>
                        <a14:foregroundMark x1="45600" y1="73244" x2="45400" y2="91304"/>
                        <a14:foregroundMark x1="45600" y1="94649" x2="45600" y2="91973"/>
                        <a14:foregroundMark x1="43600" y1="73913" x2="43800" y2="79264"/>
                        <a14:foregroundMark x1="36200" y1="85953" x2="36400" y2="86622"/>
                        <a14:foregroundMark x1="47600" y1="32776" x2="47600" y2="31773"/>
                        <a14:foregroundMark x1="49600" y1="36455" x2="48000" y2="29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62" y="2952471"/>
            <a:ext cx="2814805" cy="168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831" y="5349348"/>
            <a:ext cx="2028995" cy="36189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V="1">
            <a:off x="3774867" y="3659847"/>
            <a:ext cx="4482575" cy="245660"/>
            <a:chOff x="4550332" y="1074761"/>
            <a:chExt cx="3215215" cy="218032"/>
          </a:xfrm>
          <a:solidFill>
            <a:srgbClr val="002180"/>
          </a:solidFill>
        </p:grpSpPr>
        <p:cxnSp>
          <p:nvCxnSpPr>
            <p:cNvPr id="3" name="直接连接符 2"/>
            <p:cNvCxnSpPr/>
            <p:nvPr/>
          </p:nvCxnSpPr>
          <p:spPr>
            <a:xfrm>
              <a:off x="4550332" y="1292793"/>
              <a:ext cx="1166687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598860" y="1292793"/>
              <a:ext cx="1166687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等腰三角形 6"/>
            <p:cNvSpPr/>
            <p:nvPr/>
          </p:nvSpPr>
          <p:spPr>
            <a:xfrm>
              <a:off x="5901964" y="1074761"/>
              <a:ext cx="468726" cy="215900"/>
            </a:xfrm>
            <a:prstGeom prst="triangl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腾祥睿黑简-W4" panose="0101010401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0" y="5537999"/>
            <a:ext cx="12192000" cy="130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5"/>
    </mc:Choice>
    <mc:Fallback>
      <p:transition spd="slow" advTm="87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209642" cy="580571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353007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4847590" y="605205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" y="6307542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要实现页岩油技术革命必须“找”的准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247841" y="1322147"/>
            <a:ext cx="12036217" cy="121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4318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我国页岩气储量</a:t>
            </a:r>
            <a:r>
              <a:rPr lang="zh-CN" altLang="en-US" sz="24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全球第一，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页岩油储量</a:t>
            </a:r>
            <a:r>
              <a:rPr lang="zh-CN" altLang="en-US" sz="24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全球第三。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但是每年开采量</a:t>
            </a:r>
            <a:r>
              <a:rPr lang="zh-CN" altLang="en-US" sz="24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不足</a:t>
            </a:r>
            <a:r>
              <a:rPr lang="en-US" altLang="zh-CN" sz="24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0.12%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31800" indent="-4318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页岩油层（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1m-5m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）相较于常规油层（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20m-50m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zh-CN" altLang="en-US" sz="24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更薄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，在地下“找”页岩油更难。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-9070"/>
            <a:ext cx="12192001" cy="589641"/>
            <a:chOff x="0" y="-9070"/>
            <a:chExt cx="12192001" cy="58964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30" name="组合 29"/>
            <p:cNvGrpSpPr/>
            <p:nvPr/>
          </p:nvGrpSpPr>
          <p:grpSpPr>
            <a:xfrm>
              <a:off x="5401320" y="-9070"/>
              <a:ext cx="6340945" cy="589641"/>
              <a:chOff x="4281600" y="-9070"/>
              <a:chExt cx="7925121" cy="58964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281600" y="-907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76" b="99449" l="4352" r="93056">
                        <a14:foregroundMark x1="42407" y1="7576" x2="61574" y2="14325"/>
                        <a14:foregroundMark x1="40741" y1="11295" x2="11944" y2="23140"/>
                        <a14:foregroundMark x1="11944" y1="23140" x2="6852" y2="52893"/>
                        <a14:foregroundMark x1="6852" y1="52893" x2="9907" y2="69835"/>
                        <a14:foregroundMark x1="9907" y1="69835" x2="23426" y2="78099"/>
                        <a14:foregroundMark x1="23426" y1="78099" x2="43796" y2="81543"/>
                        <a14:foregroundMark x1="43796" y1="81543" x2="66944" y2="79752"/>
                        <a14:foregroundMark x1="66944" y1="79752" x2="86574" y2="61433"/>
                        <a14:foregroundMark x1="86574" y1="61433" x2="93056" y2="42287"/>
                        <a14:foregroundMark x1="93056" y1="42287" x2="91111" y2="18595"/>
                        <a14:foregroundMark x1="73611" y1="51791" x2="40463" y2="63636"/>
                        <a14:foregroundMark x1="22130" y1="42424" x2="63333" y2="67906"/>
                        <a14:foregroundMark x1="40741" y1="38154" x2="62778" y2="56061"/>
                        <a14:foregroundMark x1="62778" y1="56061" x2="63333" y2="55647"/>
                        <a14:foregroundMark x1="4352" y1="25758" x2="5278" y2="73416"/>
                        <a14:foregroundMark x1="37037" y1="90083" x2="54259" y2="92011"/>
                        <a14:foregroundMark x1="54259" y1="92011" x2="63611" y2="90909"/>
                        <a14:foregroundMark x1="53889" y1="97245" x2="54167" y2="99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04"/>
          <a:stretch>
            <a:fillRect/>
          </a:stretch>
        </p:blipFill>
        <p:spPr bwMode="auto">
          <a:xfrm>
            <a:off x="7088434" y="2691623"/>
            <a:ext cx="4171420" cy="296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圆角矩形 77"/>
          <p:cNvSpPr/>
          <p:nvPr/>
        </p:nvSpPr>
        <p:spPr>
          <a:xfrm>
            <a:off x="7302360" y="5690659"/>
            <a:ext cx="4100567" cy="238363"/>
          </a:xfrm>
          <a:prstGeom prst="roundRect">
            <a:avLst/>
          </a:prstGeom>
          <a:noFill/>
          <a:ln>
            <a:noFill/>
          </a:ln>
          <a:effectLst>
            <a:innerShdw>
              <a:prstClr val="black"/>
            </a:innerShdw>
          </a:effec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页岩层位薄且复杂，难以定位油气层</a:t>
            </a:r>
            <a:endParaRPr lang="zh-CN" altLang="en-US" sz="1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圆角矩形 270"/>
          <p:cNvSpPr/>
          <p:nvPr/>
        </p:nvSpPr>
        <p:spPr>
          <a:xfrm>
            <a:off x="1074299" y="2980409"/>
            <a:ext cx="5012749" cy="2658719"/>
          </a:xfrm>
          <a:prstGeom prst="rect">
            <a:avLst/>
          </a:prstGeom>
          <a:solidFill>
            <a:srgbClr val="FEFEFE"/>
          </a:solidFill>
          <a:ln w="19050" cap="flat" cmpd="sng" algn="ctr">
            <a:noFill/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圆角矩形 83"/>
          <p:cNvSpPr/>
          <p:nvPr/>
        </p:nvSpPr>
        <p:spPr>
          <a:xfrm>
            <a:off x="1389099" y="3066986"/>
            <a:ext cx="4410991" cy="238363"/>
          </a:xfrm>
          <a:prstGeom prst="roundRect">
            <a:avLst/>
          </a:prstGeom>
          <a:noFill/>
          <a:ln>
            <a:noFill/>
          </a:ln>
          <a:effectLst>
            <a:innerShdw>
              <a:prstClr val="black"/>
            </a:innerShdw>
          </a:effec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我国：</a:t>
            </a: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2023</a:t>
            </a:r>
            <a:r>
              <a:rPr lang="zh-CN" altLang="en-US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，页岩气储量全球第一</a:t>
            </a:r>
            <a:endParaRPr lang="zh-CN" altLang="en-US" sz="1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68" y="3425320"/>
            <a:ext cx="2848834" cy="186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031" y="4121016"/>
            <a:ext cx="1101337" cy="118661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151055" y="3552157"/>
            <a:ext cx="1912348" cy="53080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40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8" name="直接箭头连接符 37"/>
          <p:cNvCxnSpPr>
            <a:endCxn id="28" idx="2"/>
          </p:cNvCxnSpPr>
          <p:nvPr/>
        </p:nvCxnSpPr>
        <p:spPr>
          <a:xfrm flipV="1">
            <a:off x="4919590" y="4082958"/>
            <a:ext cx="187639" cy="1151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895" y="3677509"/>
            <a:ext cx="1797603" cy="29999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75261" y="5317828"/>
            <a:ext cx="5493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数据来源：中国人民共和国自然资源部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44"/>
          <p:cNvSpPr/>
          <p:nvPr/>
        </p:nvSpPr>
        <p:spPr>
          <a:xfrm>
            <a:off x="5143498" y="849933"/>
            <a:ext cx="1975027" cy="493326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技</a:t>
            </a:r>
            <a:r>
              <a:rPr lang="en-US" altLang="zh-CN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术</a:t>
            </a:r>
            <a:r>
              <a:rPr lang="en-US" altLang="zh-CN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现</a:t>
            </a:r>
            <a:r>
              <a:rPr lang="en-US" altLang="zh-CN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状</a:t>
            </a:r>
            <a:endParaRPr lang="zh-CN" altLang="en-US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1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90645" y="5100955"/>
            <a:ext cx="7639050" cy="275590"/>
          </a:xfrm>
          <a:prstGeom prst="rect">
            <a:avLst/>
          </a:prstGeom>
        </p:spPr>
        <p:txBody>
          <a:bodyPr wrap="square">
            <a:spAutoFit/>
          </a:bodyPr>
          <a:p>
            <a:endParaRPr lang="zh-CN" altLang="en-US" sz="1200" b="1">
              <a:solidFill>
                <a:schemeClr val="accent4"/>
              </a:solidFill>
              <a:highlight>
                <a:srgbClr val="FF00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8000" y="1075055"/>
            <a:ext cx="609600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在油气管网安全及环焊缝缺陷检测领域，国内外学者与研究机构已开展了广泛而深入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的研究，旨在通过智能化技术提升监测预警的准确性和时效性。以下是对当前研究现状的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综合分析：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油气管网第三方入侵安全预警技术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针对油气管网数据痛点，项目组提出基于小样本学习深度神经网络的油气管道第三方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入侵预警技术，旨在实现多目标、多场景的油气管网第三方入侵安全预警。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</a:t>
            </a:r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环焊缝缺陷的精准分类和定位技术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项目组通过构建深度神经网络提取环焊缝缺陷特征，开展基于小样本图像数据的增强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学习，实现环焊缝缺陷精准分类和定位。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3.</a:t>
            </a:r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油气管道智能监控与检测技术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近年来，我国油气管道线路以人工巡检作为主要方式，部分地区还会采用光缆巡检或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无人机巡线的方式进行补充，但是这种定期巡检的方式时效性差，识别准确度低，受天气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影响度大，无法在第一时间发现风险。所以部分地区会增加监控摄像头，通过实时传回摄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像头或者报警信息的方式实施 </a:t>
            </a:r>
            <a:r>
              <a:rPr lang="en-US" altLang="zh-CN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24 </a:t>
            </a:r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小时不断监控，但是这种方式又过于耗费信息资源，以及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人力资源。为了解决这个问题，国内外学者做了大量研究，近年来，基于智能算法的方法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在管道泄漏检测中得到了发展。一些研究者应用群体算法（如粒子群算法）来搜索优化的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泄漏定位，以满足液压要求。随着大数据技术和机器学习的普及，数据驱动的方法被用来 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挖掘操作数据之间的相关性。</a:t>
            </a:r>
            <a:endParaRPr lang="zh-CN" altLang="en-US" sz="1200" b="1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10"/>
    </mc:Choice>
    <mc:Fallback>
      <p:transition spd="slow" advTm="1861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353007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6313331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测井就是给油井做“胃镜” 测井也被称为“反向”探月工程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2141007" y="1452399"/>
            <a:ext cx="11494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zh-CN" altLang="en-US" sz="32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测井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是地下</a:t>
            </a:r>
            <a:r>
              <a:rPr lang="zh-CN" altLang="en-US" sz="36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“找”油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的最直接手段和必备环节！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-9070"/>
            <a:ext cx="12192001" cy="589641"/>
            <a:chOff x="0" y="-9070"/>
            <a:chExt cx="12192001" cy="58964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30" name="组合 29"/>
            <p:cNvGrpSpPr/>
            <p:nvPr/>
          </p:nvGrpSpPr>
          <p:grpSpPr>
            <a:xfrm>
              <a:off x="5401320" y="-9070"/>
              <a:ext cx="6340945" cy="589641"/>
              <a:chOff x="4281600" y="-9070"/>
              <a:chExt cx="7925121" cy="58964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281600" y="-907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8189385" y="5850155"/>
            <a:ext cx="246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  <a:r>
              <a:rPr lang="zh-CN" altLang="en-US" sz="200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井信号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44"/>
          <p:cNvSpPr/>
          <p:nvPr/>
        </p:nvSpPr>
        <p:spPr>
          <a:xfrm>
            <a:off x="5175357" y="903098"/>
            <a:ext cx="1975027" cy="493326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已</a:t>
            </a:r>
            <a:r>
              <a:rPr lang="en-US" altLang="zh-CN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有</a:t>
            </a:r>
            <a:r>
              <a:rPr lang="en-US" altLang="zh-CN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基</a:t>
            </a:r>
            <a:r>
              <a:rPr lang="en-US" altLang="zh-CN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础</a:t>
            </a:r>
            <a:endParaRPr lang="zh-CN" altLang="en-US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" r="41030"/>
          <a:stretch>
            <a:fillRect/>
          </a:stretch>
        </p:blipFill>
        <p:spPr>
          <a:xfrm>
            <a:off x="8271131" y="2559464"/>
            <a:ext cx="2163025" cy="3195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测井是什么小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35773" y="2559464"/>
            <a:ext cx="5321165" cy="3319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5648248" y="2564343"/>
            <a:ext cx="1208690" cy="4670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测井演示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34478" y="5901716"/>
            <a:ext cx="246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测井演示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56000" y="-63817"/>
            <a:ext cx="5080000" cy="698563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项目承担单位：项目依托单位中国石油大学（华东）是国家“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211 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工程”重点建设和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“985 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优势学科创新平台”建设并建有研究生院的高校之一。青岛软件学院、计算机科学与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技术学院入选国家首批特色化示范性软件学院。学院拥有博士、硕士和学士等完整的学科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培养体系，具备良好的科研环境，试验平台和计算机仿真条件。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项目负责人担任山东省青年科技创新团队负责人，团队成员 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7 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人，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4 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人具有海外博士学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位，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6 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人具有 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年以上海外经历，学科方向包括相关微分方程求解、工业建模反演处理等，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具有良好队架构与科研环境和交叉合作基础。团队建有由 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20 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台服务器搭建的小型云计算平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台用于数据处理分析能力，科研环境良好。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项目合作单位建有山东省智能油气工业软件重点实验室、化学品安全全国重点实验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室。平台实验室设备齐全，包含 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RTX3090 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的高性能服务器 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8 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台，相关数据集高达 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800G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，可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为项目提供高效、准确的计算环境。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项目合作的团队成员具备了扎实的理论知识，并在前期实验研究中熟练掌握了本课题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17/ 2018/ 20 </a:t>
            </a:r>
            <a:endParaRPr lang="en-US" altLang="zh-CN" sz="1600">
              <a:solidFill>
                <a:srgbClr val="FF0000"/>
              </a:solidFill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所需的实验技术：利用有限元法、伪谱方法进行相关数据集生成、根据实验所需进行建模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仿真、利用 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FNO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PINN </a:t>
            </a:r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等优化模型求解相关方程、将优化模型整合应用至相关工业软件等 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技术，为该研究顺利开展提供了技术保障。</a:t>
            </a:r>
            <a:endParaRPr lang="zh-CN" altLang="en-US" sz="160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0"/>
    </mc:Choice>
    <mc:Fallback>
      <p:transition spd="slow" advTm="25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2921" y="6291998"/>
            <a:ext cx="12191648" cy="580571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353007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6313964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测井市场规模巨大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367945" y="1386930"/>
            <a:ext cx="116815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我国一共</a:t>
            </a:r>
            <a:r>
              <a:rPr lang="zh-CN" altLang="en-US" sz="32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二十余万口井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，每口井资料处理费用大约几十万，市场规模巨大。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-9070"/>
            <a:ext cx="12192001" cy="589641"/>
            <a:chOff x="0" y="-9070"/>
            <a:chExt cx="12192001" cy="58964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30" name="组合 29"/>
            <p:cNvGrpSpPr/>
            <p:nvPr/>
          </p:nvGrpSpPr>
          <p:grpSpPr>
            <a:xfrm>
              <a:off x="5401320" y="-9070"/>
              <a:ext cx="6340945" cy="589641"/>
              <a:chOff x="4281600" y="-9070"/>
              <a:chExt cx="7925121" cy="58964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281600" y="-907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8324348" y="5687908"/>
            <a:ext cx="246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测井市场规模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44"/>
          <p:cNvSpPr/>
          <p:nvPr/>
        </p:nvSpPr>
        <p:spPr>
          <a:xfrm>
            <a:off x="5143498" y="903098"/>
            <a:ext cx="1975027" cy="493326"/>
          </a:xfrm>
          <a:prstGeom prst="roundRect">
            <a:avLst/>
          </a:prstGeom>
          <a:solidFill>
            <a:srgbClr val="0F5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行 业 背 景</a:t>
            </a:r>
            <a:endParaRPr lang="zh-CN" altLang="en-US" sz="26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graphicFrame>
        <p:nvGraphicFramePr>
          <p:cNvPr id="11" name="图表 10"/>
          <p:cNvGraphicFramePr/>
          <p:nvPr/>
        </p:nvGraphicFramePr>
        <p:xfrm>
          <a:off x="6751909" y="2397169"/>
          <a:ext cx="5201469" cy="3410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9509294" y="6059059"/>
            <a:ext cx="5493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数据来源：中国石油和化学工业联合会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906922" y="6046392"/>
            <a:ext cx="5493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数据来源：国家统计局、国家能源局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36296" y="5687908"/>
            <a:ext cx="583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中国页岩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油气行业市场规模（亿元）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601420" y="2569341"/>
          <a:ext cx="5668211" cy="3241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0"/>
    </mc:Choice>
    <mc:Fallback>
      <p:transition spd="slow" advTm="2599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7712" y="6291998"/>
            <a:ext cx="12191648" cy="580571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353007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6346454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B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地下“找”页岩油两大痛点：不准，不快</a:t>
            </a:r>
            <a:endParaRPr lang="zh-CN" altLang="en-US" sz="2800" b="1" spc="300" dirty="0">
              <a:solidFill>
                <a:srgbClr val="002B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圆角矩形 41"/>
          <p:cNvSpPr/>
          <p:nvPr/>
        </p:nvSpPr>
        <p:spPr>
          <a:xfrm>
            <a:off x="6894753" y="2912794"/>
            <a:ext cx="3697652" cy="3028517"/>
          </a:xfrm>
          <a:prstGeom prst="roundRect">
            <a:avLst>
              <a:gd name="adj" fmla="val 3864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>
              <a:spcBef>
                <a:spcPts val="600"/>
              </a:spcBef>
            </a:pPr>
            <a:endParaRPr lang="zh-CN" altLang="en-US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圆角矩形 41"/>
          <p:cNvSpPr/>
          <p:nvPr/>
        </p:nvSpPr>
        <p:spPr>
          <a:xfrm>
            <a:off x="1907365" y="2908866"/>
            <a:ext cx="3716906" cy="3028517"/>
          </a:xfrm>
          <a:prstGeom prst="roundRect">
            <a:avLst>
              <a:gd name="adj" fmla="val 3864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>
              <a:spcBef>
                <a:spcPts val="600"/>
              </a:spcBef>
            </a:pPr>
            <a:r>
              <a:rPr lang="zh-CN" altLang="en-US" sz="20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2009267" y="2226904"/>
            <a:ext cx="3519095" cy="5475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Bef>
                <a:spcPts val="600"/>
              </a:spcBef>
            </a:pPr>
            <a:r>
              <a:rPr lang="zh-CN" altLang="en-US" sz="2200" b="1" dirty="0">
                <a:solidFill>
                  <a:srgbClr val="000D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经验不可靠</a:t>
            </a:r>
            <a:r>
              <a:rPr lang="en-US" altLang="zh-CN" sz="2200" b="1" dirty="0">
                <a:solidFill>
                  <a:srgbClr val="000D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2200" b="1" dirty="0">
                <a:solidFill>
                  <a:srgbClr val="000D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交汇效果差</a:t>
            </a:r>
            <a:endParaRPr lang="zh-CN" altLang="en-US" sz="2200" b="1" dirty="0">
              <a:solidFill>
                <a:srgbClr val="000D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6956420" y="2226904"/>
            <a:ext cx="3519095" cy="5475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Bef>
                <a:spcPts val="600"/>
              </a:spcBef>
            </a:pPr>
            <a:r>
              <a:rPr lang="zh-CN" altLang="en-US" sz="2200" b="1" dirty="0">
                <a:solidFill>
                  <a:srgbClr val="000D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测井参数多</a:t>
            </a:r>
            <a:r>
              <a:rPr lang="en-US" altLang="zh-CN" sz="2200" b="1" dirty="0">
                <a:solidFill>
                  <a:srgbClr val="000D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2200" b="1" dirty="0">
                <a:solidFill>
                  <a:srgbClr val="000D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处理时间长</a:t>
            </a:r>
            <a:endParaRPr lang="zh-CN" altLang="en-US" sz="2200" b="1" dirty="0">
              <a:solidFill>
                <a:srgbClr val="000D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289104" y="1638262"/>
            <a:ext cx="2959421" cy="41830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不准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7160951" y="1638262"/>
            <a:ext cx="2959421" cy="41830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不快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799206" y="5240440"/>
            <a:ext cx="388509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平均一口井测井数据量为</a:t>
            </a:r>
            <a:r>
              <a:rPr lang="en-US" altLang="zh-CN" b="1" dirty="0">
                <a:solidFill>
                  <a:srgbClr val="0F5A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F5A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亿左右</a:t>
            </a:r>
            <a:endParaRPr lang="en-US" altLang="zh-CN" b="1" dirty="0">
              <a:solidFill>
                <a:srgbClr val="0F5A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spcBef>
                <a:spcPts val="600"/>
              </a:spcBef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传统模型运行过慢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6712" y="5179019"/>
            <a:ext cx="41738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阿尔齐等石油科学家提出的经验公式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rgbClr val="0F5A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准确率不足</a:t>
            </a:r>
            <a:r>
              <a:rPr lang="en-US" altLang="zh-CN" sz="2000" b="1" dirty="0">
                <a:solidFill>
                  <a:srgbClr val="0F5A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70%</a:t>
            </a:r>
            <a:endParaRPr lang="en-US" altLang="zh-CN" sz="2000" b="1" dirty="0">
              <a:solidFill>
                <a:srgbClr val="0F5A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-9070"/>
            <a:ext cx="12192001" cy="589641"/>
            <a:chOff x="0" y="-9070"/>
            <a:chExt cx="12192001" cy="58964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5401320" y="-9070"/>
              <a:ext cx="6340945" cy="589641"/>
              <a:chOff x="4281600" y="-9070"/>
              <a:chExt cx="7925121" cy="58964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281600" y="-907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1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2289104" y="3871065"/>
                <a:ext cx="1633430" cy="1271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</m:e>
                        <m:e>
                          <m:eqArr>
                            <m:eqArrPr>
                              <m:ctrlP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=&amp;</m:t>
                              </m:r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𝟏𝟗</m:t>
                              </m:r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𝟏𝟗</m:t>
                              </m:r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𝟏𝟗𝟐𝟑</m:t>
                              </m:r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en-US" sz="1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𝟏𝟑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  <m:sup>
                                  <m:r>
                                    <a:rPr lang="en-US" sz="1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  <m:e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𝟕𝟖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𝑽</m:t>
                                          </m:r>
                                        </m:e>
                                        <m:sub>
                                          <m:r>
                                            <a:rPr lang="en-US" sz="12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𝐬𝐡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1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𝚫</m:t>
                                  </m:r>
                                  <m:sSubSup>
                                    <m:sSubSupPr>
                                      <m:ctrlPr>
                                        <a:rPr lang="en-US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sub>
                                    <m:sup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  <m:e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𝟏𝟔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𝟏𝟗𝟕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𝟒𝟖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𝟖𝟖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𝟒𝟑</m:t>
                          </m:r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en-US" sz="1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en-US" sz="12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1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eqAr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04" y="3871065"/>
                <a:ext cx="1633430" cy="1271567"/>
              </a:xfrm>
              <a:prstGeom prst="rect">
                <a:avLst/>
              </a:prstGeom>
              <a:blipFill rotWithShape="1">
                <a:blip r:embed="rId3"/>
                <a:stretch>
                  <a:fillRect l="-35" t="-8" r="-71366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2699460" y="3129064"/>
                <a:ext cx="1997854" cy="573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460" y="3129064"/>
                <a:ext cx="1997854" cy="573362"/>
              </a:xfrm>
              <a:prstGeom prst="rect">
                <a:avLst/>
              </a:prstGeom>
              <a:blipFill rotWithShape="1">
                <a:blip r:embed="rId4"/>
                <a:stretch>
                  <a:fillRect l="-4" t="-73" r="11" b="-6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4" r="41030"/>
          <a:stretch>
            <a:fillRect/>
          </a:stretch>
        </p:blipFill>
        <p:spPr>
          <a:xfrm>
            <a:off x="7900449" y="2962404"/>
            <a:ext cx="1677864" cy="2250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/>
          <p:cNvSpPr txBox="1"/>
          <p:nvPr/>
        </p:nvSpPr>
        <p:spPr>
          <a:xfrm>
            <a:off x="1942557" y="5942557"/>
            <a:ext cx="3885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石油地球物理勘探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地球物理学报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64968" y="5933072"/>
            <a:ext cx="3885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数据来源：国际岩石物理与测井分析家学会（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SPWLA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sp>
        <p:nvSpPr>
          <p:cNvPr id="19" name="矩形: 圆角 44"/>
          <p:cNvSpPr/>
          <p:nvPr/>
        </p:nvSpPr>
        <p:spPr>
          <a:xfrm>
            <a:off x="2126851" y="903098"/>
            <a:ext cx="8347903" cy="493326"/>
          </a:xfrm>
          <a:prstGeom prst="roundRect">
            <a:avLst/>
          </a:prstGeom>
          <a:solidFill>
            <a:srgbClr val="3D6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问 题 总 结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</a:t>
            </a:r>
            <a:r>
              <a:rPr lang="zh-CN" altLang="en-US" sz="2600" spc="-3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研 发 历 程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 </a:t>
            </a:r>
            <a:r>
              <a:rPr lang="zh-CN" altLang="en-US" sz="2600" spc="-3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 心 优 势 一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 心 优 势 二</a:t>
            </a:r>
            <a:endParaRPr lang="zh-CN" altLang="en-US" sz="2600" spc="-3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29"/>
    </mc:Choice>
    <mc:Fallback>
      <p:transition spd="slow" advTm="2692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-4988" y="6291998"/>
            <a:ext cx="12191648" cy="580571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353007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-161924" y="6346454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传承石油大学前辈我为祖国献石油的精神，历时五年，完成软件研发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-9070"/>
            <a:ext cx="12192001" cy="589641"/>
            <a:chOff x="0" y="-9070"/>
            <a:chExt cx="12192001" cy="5896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5401320" y="-9070"/>
              <a:ext cx="6340945" cy="589641"/>
              <a:chOff x="4281600" y="-9070"/>
              <a:chExt cx="7925121" cy="58964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281600" y="-907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2116" y="2376091"/>
            <a:ext cx="11867767" cy="1961711"/>
            <a:chOff x="442913" y="2409716"/>
            <a:chExt cx="11492750" cy="1961711"/>
          </a:xfrm>
        </p:grpSpPr>
        <p:sp>
          <p:nvSpPr>
            <p:cNvPr id="28" name="箭头: 燕尾形 27"/>
            <p:cNvSpPr/>
            <p:nvPr/>
          </p:nvSpPr>
          <p:spPr>
            <a:xfrm>
              <a:off x="442914" y="3187377"/>
              <a:ext cx="11492749" cy="1184050"/>
            </a:xfrm>
            <a:prstGeom prst="notchedRightArrow">
              <a:avLst>
                <a:gd name="adj1" fmla="val 45173"/>
                <a:gd name="adj2" fmla="val 49196"/>
              </a:avLst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48000">
                  <a:schemeClr val="accent5">
                    <a:lumMod val="40000"/>
                    <a:lumOff val="60000"/>
                  </a:schemeClr>
                </a:gs>
                <a:gs pos="0">
                  <a:schemeClr val="tx1"/>
                </a:gs>
              </a:gsLst>
              <a:lin ang="10800000" scaled="0"/>
              <a:tileRect/>
            </a:gradFill>
            <a:ln>
              <a:noFill/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prstMaterial="plastic"/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442913" y="2409716"/>
              <a:ext cx="10175557" cy="1184050"/>
            </a:xfrm>
            <a:custGeom>
              <a:avLst/>
              <a:gdLst>
                <a:gd name="connsiteX0" fmla="*/ 0 w 10175557"/>
                <a:gd name="connsiteY0" fmla="*/ 0 h 1184050"/>
                <a:gd name="connsiteX1" fmla="*/ 10175557 w 10175557"/>
                <a:gd name="connsiteY1" fmla="*/ 0 h 1184050"/>
                <a:gd name="connsiteX2" fmla="*/ 10175557 w 10175557"/>
                <a:gd name="connsiteY2" fmla="*/ 1184050 h 1184050"/>
                <a:gd name="connsiteX3" fmla="*/ 0 w 10175557"/>
                <a:gd name="connsiteY3" fmla="*/ 1184050 h 1184050"/>
                <a:gd name="connsiteX4" fmla="*/ 0 w 10175557"/>
                <a:gd name="connsiteY4" fmla="*/ 0 h 118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5557" h="1184050">
                  <a:moveTo>
                    <a:pt x="0" y="0"/>
                  </a:moveTo>
                  <a:lnTo>
                    <a:pt x="10175557" y="0"/>
                  </a:lnTo>
                  <a:lnTo>
                    <a:pt x="10175557" y="1184050"/>
                  </a:lnTo>
                  <a:lnTo>
                    <a:pt x="0" y="11840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7368" tIns="277368" rIns="277368" bIns="277368" numCol="1" spcCol="1270" anchor="b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3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391646" y="3569418"/>
            <a:ext cx="103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76575" y="1618190"/>
            <a:ext cx="0" cy="198000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66375" y="1802468"/>
            <a:ext cx="1684995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F0FA"/>
              </a:buClr>
              <a:buSzTx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6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实习生产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为契机，发现页岩油储层薄的问题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114213" y="3560713"/>
            <a:ext cx="107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580443" y="3932173"/>
            <a:ext cx="0" cy="198000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425628" y="3569418"/>
            <a:ext cx="107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07524" y="3553806"/>
            <a:ext cx="107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317103" y="3559133"/>
            <a:ext cx="107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4866310" y="1618185"/>
            <a:ext cx="0" cy="198000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737894" y="3894468"/>
            <a:ext cx="0" cy="198000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8688837" y="1580632"/>
            <a:ext cx="0" cy="198000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646178" y="4213084"/>
            <a:ext cx="1381804" cy="1295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  <a:buClr>
                <a:srgbClr val="46F0FA"/>
              </a:buClr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团队参加石油装备市场等对市场进行调研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737894" y="4127885"/>
            <a:ext cx="1572770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F0FA"/>
              </a:buClr>
              <a:buSzTx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团队完成各个功能模块研发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650412" y="1793511"/>
            <a:ext cx="1376638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F0FA"/>
              </a:buClr>
              <a:buSzTx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对模块整合，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完成智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探通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软件的研发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940514" y="1778591"/>
            <a:ext cx="1434651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  <a:buClr>
                <a:srgbClr val="46F0FA"/>
              </a:buClr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开展页岩油气和人工智能的相关研究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026" y="1700971"/>
            <a:ext cx="2209458" cy="1437989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4"/>
          <a:srcRect l="10587" t="702" r="5539" b="22954"/>
          <a:stretch>
            <a:fillRect/>
          </a:stretch>
        </p:blipFill>
        <p:spPr>
          <a:xfrm>
            <a:off x="8154878" y="4181190"/>
            <a:ext cx="2781887" cy="15270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36" y="1803158"/>
            <a:ext cx="2113314" cy="13182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0"/>
          <a:stretch>
            <a:fillRect/>
          </a:stretch>
        </p:blipFill>
        <p:spPr>
          <a:xfrm>
            <a:off x="2435419" y="1802468"/>
            <a:ext cx="1979355" cy="1312146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96" y="4249219"/>
            <a:ext cx="2113490" cy="1390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: 圆角 44"/>
          <p:cNvSpPr/>
          <p:nvPr/>
        </p:nvSpPr>
        <p:spPr>
          <a:xfrm>
            <a:off x="2126851" y="903098"/>
            <a:ext cx="8347903" cy="493326"/>
          </a:xfrm>
          <a:prstGeom prst="roundRect">
            <a:avLst/>
          </a:prstGeom>
          <a:solidFill>
            <a:srgbClr val="3D6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问题总结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</a:t>
            </a:r>
            <a:r>
              <a:rPr lang="zh-CN" altLang="en-US" sz="2600" spc="-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研发历程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 </a:t>
            </a:r>
            <a:r>
              <a:rPr lang="zh-CN" altLang="en-US" sz="2600" spc="-3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核心优势一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核心优势二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核心优势三</a:t>
            </a:r>
            <a:endParaRPr lang="zh-CN" altLang="en-US" sz="2600" spc="-3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4"/>
    </mc:Choice>
    <mc:Fallback>
      <p:transition spd="slow" advTm="329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7712" y="6291998"/>
            <a:ext cx="12191648" cy="580571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497959" y="1001646"/>
              <a:ext cx="353007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8941428" y="5343114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-9070"/>
            <a:ext cx="12192001" cy="589641"/>
            <a:chOff x="0" y="-9070"/>
            <a:chExt cx="12192001" cy="5896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5401320" y="-9070"/>
              <a:ext cx="6340945" cy="589641"/>
              <a:chOff x="4281600" y="-9070"/>
              <a:chExt cx="7925121" cy="58964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281600" y="-9070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实践创新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" name="灯片编号占位符 57"/>
          <p:cNvSpPr txBox="1"/>
          <p:nvPr/>
        </p:nvSpPr>
        <p:spPr>
          <a:xfrm>
            <a:off x="8941428" y="53431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" y="6346454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成功用</a:t>
            </a:r>
            <a:r>
              <a:rPr lang="en-US" altLang="zh-CN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代替石油科学家去在地下“找”页岩油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51" name="组合 150"/>
          <p:cNvGrpSpPr/>
          <p:nvPr/>
        </p:nvGrpSpPr>
        <p:grpSpPr>
          <a:xfrm>
            <a:off x="402950" y="3095819"/>
            <a:ext cx="11260291" cy="2572860"/>
            <a:chOff x="2730610" y="3003249"/>
            <a:chExt cx="11260291" cy="2572860"/>
          </a:xfrm>
        </p:grpSpPr>
        <p:grpSp>
          <p:nvGrpSpPr>
            <p:cNvPr id="150" name="组合 149"/>
            <p:cNvGrpSpPr/>
            <p:nvPr/>
          </p:nvGrpSpPr>
          <p:grpSpPr>
            <a:xfrm>
              <a:off x="5653335" y="3003250"/>
              <a:ext cx="8337566" cy="2572859"/>
              <a:chOff x="5653335" y="3003250"/>
              <a:chExt cx="8337566" cy="2572859"/>
            </a:xfrm>
          </p:grpSpPr>
          <p:grpSp>
            <p:nvGrpSpPr>
              <p:cNvPr id="149" name="组合 148"/>
              <p:cNvGrpSpPr/>
              <p:nvPr/>
            </p:nvGrpSpPr>
            <p:grpSpPr>
              <a:xfrm>
                <a:off x="8545580" y="3003251"/>
                <a:ext cx="5445321" cy="2572858"/>
                <a:chOff x="8545580" y="3003251"/>
                <a:chExt cx="5445321" cy="2572858"/>
              </a:xfrm>
            </p:grpSpPr>
            <p:sp>
              <p:nvSpPr>
                <p:cNvPr id="126" name="Rectangle 23"/>
                <p:cNvSpPr/>
                <p:nvPr/>
              </p:nvSpPr>
              <p:spPr>
                <a:xfrm>
                  <a:off x="11317233" y="3003251"/>
                  <a:ext cx="2673668" cy="255559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grpSp>
              <p:nvGrpSpPr>
                <p:cNvPr id="130" name="Group 41"/>
                <p:cNvGrpSpPr/>
                <p:nvPr/>
              </p:nvGrpSpPr>
              <p:grpSpPr>
                <a:xfrm>
                  <a:off x="8545580" y="3020513"/>
                  <a:ext cx="3350410" cy="2555596"/>
                  <a:chOff x="5969495" y="2459599"/>
                  <a:chExt cx="2884823" cy="2200460"/>
                </a:xfrm>
              </p:grpSpPr>
              <p:sp>
                <p:nvSpPr>
                  <p:cNvPr id="131" name="Rectangle 20"/>
                  <p:cNvSpPr/>
                  <p:nvPr/>
                </p:nvSpPr>
                <p:spPr>
                  <a:xfrm>
                    <a:off x="5969495" y="2459599"/>
                    <a:ext cx="2200460" cy="220046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6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2" name="Isosceles Triangle 21"/>
                  <p:cNvSpPr/>
                  <p:nvPr/>
                </p:nvSpPr>
                <p:spPr>
                  <a:xfrm rot="5400000">
                    <a:off x="7411906" y="3217646"/>
                    <a:ext cx="2200460" cy="684365"/>
                  </a:xfrm>
                  <a:prstGeom prst="triangl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6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135" name="Group 40"/>
              <p:cNvGrpSpPr/>
              <p:nvPr/>
            </p:nvGrpSpPr>
            <p:grpSpPr>
              <a:xfrm>
                <a:off x="5653335" y="3003250"/>
                <a:ext cx="3352929" cy="2566225"/>
                <a:chOff x="3481267" y="2447924"/>
                <a:chExt cx="2886994" cy="2209612"/>
              </a:xfrm>
            </p:grpSpPr>
            <p:sp>
              <p:nvSpPr>
                <p:cNvPr id="136" name="Rectangle 17"/>
                <p:cNvSpPr/>
                <p:nvPr/>
              </p:nvSpPr>
              <p:spPr>
                <a:xfrm>
                  <a:off x="3481267" y="2457076"/>
                  <a:ext cx="2200460" cy="2200460"/>
                </a:xfrm>
                <a:prstGeom prst="rect">
                  <a:avLst/>
                </a:prstGeom>
                <a:solidFill>
                  <a:srgbClr val="DEEB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37" name="Isosceles Triangle 18"/>
                <p:cNvSpPr/>
                <p:nvPr/>
              </p:nvSpPr>
              <p:spPr>
                <a:xfrm rot="5400000">
                  <a:off x="4925849" y="3205971"/>
                  <a:ext cx="2200460" cy="684365"/>
                </a:xfrm>
                <a:prstGeom prst="triangl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40" name="Group 39"/>
            <p:cNvGrpSpPr/>
            <p:nvPr/>
          </p:nvGrpSpPr>
          <p:grpSpPr>
            <a:xfrm>
              <a:off x="2730610" y="3003249"/>
              <a:ext cx="3338575" cy="2569963"/>
              <a:chOff x="997619" y="2447925"/>
              <a:chExt cx="2874632" cy="2212831"/>
            </a:xfrm>
          </p:grpSpPr>
          <p:sp>
            <p:nvSpPr>
              <p:cNvPr id="143" name="Rectangle 12"/>
              <p:cNvSpPr/>
              <p:nvPr/>
            </p:nvSpPr>
            <p:spPr>
              <a:xfrm>
                <a:off x="997619" y="2460296"/>
                <a:ext cx="2200460" cy="22004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1" name="Isosceles Triangle 13"/>
              <p:cNvSpPr/>
              <p:nvPr/>
            </p:nvSpPr>
            <p:spPr>
              <a:xfrm rot="5400000">
                <a:off x="2429839" y="3205972"/>
                <a:ext cx="2200460" cy="684365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154" name="图片 1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" r="41030"/>
          <a:stretch>
            <a:fillRect/>
          </a:stretch>
        </p:blipFill>
        <p:spPr>
          <a:xfrm>
            <a:off x="3861277" y="3222881"/>
            <a:ext cx="1656590" cy="1863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 rotWithShape="1">
          <a:blip r:embed="rId4"/>
          <a:srcRect l="13336" r="16113"/>
          <a:stretch>
            <a:fillRect/>
          </a:stretch>
        </p:blipFill>
        <p:spPr>
          <a:xfrm>
            <a:off x="658727" y="3354267"/>
            <a:ext cx="2005269" cy="1350744"/>
          </a:xfrm>
          <a:prstGeom prst="rect">
            <a:avLst/>
          </a:prstGeom>
        </p:spPr>
      </p:pic>
      <p:sp>
        <p:nvSpPr>
          <p:cNvPr id="153" name="文本框 152"/>
          <p:cNvSpPr txBox="1"/>
          <p:nvPr/>
        </p:nvSpPr>
        <p:spPr>
          <a:xfrm>
            <a:off x="444869" y="5048566"/>
            <a:ext cx="2339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现场测井设备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11493" y="5127958"/>
            <a:ext cx="162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测井信号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626" y="3321926"/>
            <a:ext cx="2801468" cy="18232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85286" y="5122409"/>
            <a:ext cx="23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智探通软件</a:t>
            </a:r>
            <a:endParaRPr lang="ja-JP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r="10044" b="7587"/>
          <a:stretch>
            <a:fillRect/>
          </a:stretch>
        </p:blipFill>
        <p:spPr>
          <a:xfrm>
            <a:off x="9354186" y="3136142"/>
            <a:ext cx="2232936" cy="198626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324139" y="5129644"/>
            <a:ext cx="2339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油田开发参数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50866" y="1508094"/>
            <a:ext cx="12146710" cy="131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4318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我们团队依托</a:t>
            </a:r>
            <a:r>
              <a:rPr lang="zh-CN" altLang="en-US" sz="32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油田大数据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采用人工智能</a:t>
            </a:r>
            <a:r>
              <a:rPr lang="en-US" altLang="zh-CN" sz="32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32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将测井信号大数据转化为石油开发参数从而定位油层。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灯片编号占位符 57"/>
          <p:cNvSpPr txBox="1"/>
          <p:nvPr/>
        </p:nvSpPr>
        <p:spPr>
          <a:xfrm>
            <a:off x="9352644" y="64200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bg1"/>
                </a:solidFill>
                <a:latin typeface="腾祥睿黑简-W4" panose="01010104010101010101" pitchFamily="2" charset="-122"/>
                <a:ea typeface="腾祥睿黑简-W4" panose="0101010401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50921" y="3822849"/>
            <a:ext cx="468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采集信号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31486" y="3450706"/>
            <a:ext cx="4420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输入智探通软件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726380" y="3321926"/>
            <a:ext cx="361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转化为石油开发参数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sp>
        <p:nvSpPr>
          <p:cNvPr id="23" name="矩形: 圆角 44"/>
          <p:cNvSpPr/>
          <p:nvPr/>
        </p:nvSpPr>
        <p:spPr>
          <a:xfrm>
            <a:off x="2126851" y="903098"/>
            <a:ext cx="8347903" cy="493326"/>
          </a:xfrm>
          <a:prstGeom prst="roundRect">
            <a:avLst/>
          </a:prstGeom>
          <a:solidFill>
            <a:srgbClr val="3D6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问 题 总 结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</a:t>
            </a:r>
            <a:r>
              <a:rPr lang="zh-CN" altLang="en-US" sz="2600" spc="-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研 发 历 程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 </a:t>
            </a:r>
            <a:r>
              <a:rPr lang="zh-CN" altLang="en-US" sz="2600" spc="-3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 心 优 势 一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 心 优 势 二</a:t>
            </a:r>
            <a:endParaRPr lang="zh-CN" altLang="en-US" sz="2600" spc="-3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9"/>
    </mc:Choice>
    <mc:Fallback>
      <p:transition spd="slow" advTm="523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91534"/>
          <a:stretch>
            <a:fillRect/>
          </a:stretch>
        </p:blipFill>
        <p:spPr>
          <a:xfrm>
            <a:off x="7712" y="6291998"/>
            <a:ext cx="12191648" cy="580571"/>
          </a:xfrm>
          <a:prstGeom prst="rect">
            <a:avLst/>
          </a:prstGeom>
        </p:spPr>
      </p:pic>
      <p:sp>
        <p:nvSpPr>
          <p:cNvPr id="58" name="灯片编号占位符 57"/>
          <p:cNvSpPr>
            <a:spLocks noGrp="1"/>
          </p:cNvSpPr>
          <p:nvPr>
            <p:ph type="sldNum" sz="quarter" idx="12"/>
          </p:nvPr>
        </p:nvSpPr>
        <p:spPr>
          <a:xfrm>
            <a:off x="9352644" y="6420076"/>
            <a:ext cx="2743200" cy="365125"/>
          </a:xfrm>
        </p:spPr>
        <p:txBody>
          <a:bodyPr/>
          <a:lstStyle/>
          <a:p>
            <a:fld id="{2598E4C7-0A8B-40CB-9CAF-450995837CD7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-29794" y="6313987"/>
            <a:ext cx="12206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873375" algn="l"/>
              </a:tabLst>
            </a:pP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准确率从</a:t>
            </a:r>
            <a:r>
              <a:rPr lang="en-US" altLang="zh-CN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70%</a:t>
            </a: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提升至</a:t>
            </a:r>
            <a:r>
              <a:rPr lang="en-US" altLang="zh-CN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96%——AI</a:t>
            </a:r>
            <a:r>
              <a:rPr lang="zh-CN" altLang="en-US" sz="2800" b="1" spc="300" dirty="0">
                <a:solidFill>
                  <a:srgbClr val="002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“找”页岩油更准</a:t>
            </a:r>
            <a:endParaRPr lang="zh-CN" altLang="en-US" sz="2800" b="1" spc="300" dirty="0">
              <a:solidFill>
                <a:srgbClr val="0021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17500" y="1149761"/>
            <a:ext cx="11518901" cy="0"/>
            <a:chOff x="497959" y="1001646"/>
            <a:chExt cx="11149544" cy="0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497959" y="1001646"/>
              <a:ext cx="353007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8117430" y="1001646"/>
              <a:ext cx="353007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/>
        </p:nvSpPr>
        <p:spPr>
          <a:xfrm>
            <a:off x="82965" y="1437068"/>
            <a:ext cx="12003354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431800" algn="just">
              <a:lnSpc>
                <a:spcPct val="150000"/>
              </a:lnSpc>
              <a:spcBef>
                <a:spcPts val="600"/>
              </a:spcBef>
              <a:buClr>
                <a:srgbClr val="00218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核心优势一：依托掌握的</a:t>
            </a:r>
            <a:r>
              <a:rPr lang="zh-CN" altLang="en-US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油田大数据</a:t>
            </a:r>
            <a:r>
              <a:rPr lang="zh-CN" altLang="en-US" sz="20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提出了</a:t>
            </a:r>
            <a:r>
              <a:rPr lang="zh-CN" altLang="en-US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自适应集成学习</a:t>
            </a:r>
            <a:r>
              <a:rPr lang="en-US" altLang="zh-CN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，相较于传统阿尔齐经验公式，对准确率从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70%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提高至</a:t>
            </a:r>
            <a:r>
              <a:rPr lang="en-US" altLang="zh-CN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96%</a:t>
            </a:r>
            <a:r>
              <a:rPr lang="zh-CN" altLang="en-US" sz="280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192001" cy="592890"/>
            <a:chOff x="0" y="0"/>
            <a:chExt cx="12192001" cy="59289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41" y="103422"/>
              <a:ext cx="2328881" cy="415382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0" y="1959"/>
              <a:ext cx="12191647" cy="565945"/>
            </a:xfrm>
            <a:prstGeom prst="rect">
              <a:avLst/>
            </a:prstGeom>
            <a:solidFill>
              <a:srgbClr val="002B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" b="91534"/>
            <a:stretch>
              <a:fillRect/>
            </a:stretch>
          </p:blipFill>
          <p:spPr>
            <a:xfrm>
              <a:off x="353" y="0"/>
              <a:ext cx="12191648" cy="580571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5401320" y="3249"/>
              <a:ext cx="6340945" cy="589641"/>
              <a:chOff x="4281600" y="3249"/>
              <a:chExt cx="7925121" cy="589641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908897" y="3249"/>
                <a:ext cx="1584176" cy="589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标题 4"/>
              <p:cNvSpPr txBox="1"/>
              <p:nvPr/>
            </p:nvSpPr>
            <p:spPr>
              <a:xfrm>
                <a:off x="7454193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技术评价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标题 4"/>
              <p:cNvSpPr txBox="1"/>
              <p:nvPr/>
            </p:nvSpPr>
            <p:spPr>
              <a:xfrm>
                <a:off x="9038369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团队优势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标题 4"/>
              <p:cNvSpPr txBox="1"/>
              <p:nvPr/>
            </p:nvSpPr>
            <p:spPr>
              <a:xfrm>
                <a:off x="4281600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CN" altLang="en-US" sz="1800" b="1" spc="30" dirty="0">
                    <a:solidFill>
                      <a:srgbClr val="01268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项目背景</a:t>
                </a:r>
                <a:endParaRPr kumimoji="1" lang="zh-CN" altLang="en-US" sz="1800" b="1" spc="30" dirty="0">
                  <a:solidFill>
                    <a:srgbClr val="0126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标题 4"/>
              <p:cNvSpPr txBox="1"/>
              <p:nvPr/>
            </p:nvSpPr>
            <p:spPr>
              <a:xfrm>
                <a:off x="5904655" y="105730"/>
                <a:ext cx="1549538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技术现状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标题 4"/>
              <p:cNvSpPr txBox="1"/>
              <p:nvPr/>
            </p:nvSpPr>
            <p:spPr>
              <a:xfrm>
                <a:off x="10622545" y="105730"/>
                <a:ext cx="1584176" cy="3600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1800" b="1" dirty="0">
                    <a:solidFill>
                      <a:srgbClr val="0021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商业规划</a:t>
                </a:r>
                <a:endParaRPr lang="zh-CN" altLang="en-US" sz="1800" b="1" dirty="0">
                  <a:solidFill>
                    <a:srgbClr val="0021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143364" y="5664876"/>
            <a:ext cx="3498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阿尔齐等经验公式精度不足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87077" y="5947314"/>
            <a:ext cx="6552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反向策略优化器的自适应集成学习模块预测准确率高达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96%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68" y="2915259"/>
            <a:ext cx="3502112" cy="2933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92490" y="3867485"/>
                <a:ext cx="2930052" cy="1664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</m:e>
                        <m:e>
                          <m:eqArr>
                            <m:eqArr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sz="16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=&amp;</m:t>
                              </m:r>
                              <m:r>
                                <a:rPr lang="en-US" sz="16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𝟏𝟗</m:t>
                              </m:r>
                              <m:r>
                                <a:rPr lang="en-US" sz="16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𝟏𝟗</m:t>
                              </m:r>
                              <m:r>
                                <a:rPr lang="en-US" sz="16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𝟏𝟗𝟐𝟑</m:t>
                              </m:r>
                              <m:r>
                                <a:rPr lang="en-US" sz="16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en-US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𝟏𝟑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  <m:sup>
                                  <m:r>
                                    <a:rPr lang="en-US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  <m:e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𝟕𝟖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𝑽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𝐬𝐡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𝚫</m:t>
                                  </m:r>
                                  <m:sSubSup>
                                    <m:sSubSup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sub>
                                    <m:sup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𝟏𝟔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𝟏𝟗𝟕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𝟒𝟖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𝟖𝟖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𝟒𝟑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en-US" sz="16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en-US" sz="16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6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eqAr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0" y="3867485"/>
                <a:ext cx="2930052" cy="1664495"/>
              </a:xfrm>
              <a:prstGeom prst="rect">
                <a:avLst/>
              </a:prstGeom>
              <a:blipFill rotWithShape="1">
                <a:blip r:embed="rId4"/>
                <a:stretch>
                  <a:fillRect l="-14" t="-20" r="-28804" b="-2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820903" y="3093672"/>
                <a:ext cx="1997854" cy="764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03" y="3093672"/>
                <a:ext cx="1997854" cy="764505"/>
              </a:xfrm>
              <a:prstGeom prst="rect">
                <a:avLst/>
              </a:prstGeom>
              <a:blipFill rotWithShape="1">
                <a:blip r:embed="rId5"/>
                <a:stretch>
                  <a:fillRect l="-24" t="-77" r="31" b="-6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4256" y="6050874"/>
            <a:ext cx="3885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石油地球物理勘探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地球物理学报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44"/>
          <p:cNvSpPr/>
          <p:nvPr/>
        </p:nvSpPr>
        <p:spPr>
          <a:xfrm>
            <a:off x="2126851" y="903098"/>
            <a:ext cx="8347903" cy="493326"/>
          </a:xfrm>
          <a:prstGeom prst="roundRect">
            <a:avLst/>
          </a:prstGeom>
          <a:solidFill>
            <a:srgbClr val="3D6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spc="-3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问 题 总 结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</a:t>
            </a:r>
            <a:r>
              <a:rPr lang="zh-CN" altLang="en-US" sz="2600" spc="-3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研 发 历 程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 </a:t>
            </a:r>
            <a:r>
              <a:rPr lang="zh-CN" altLang="en-US" sz="26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 心 优 势 一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en-US" altLang="zh-CN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 </a:t>
            </a:r>
            <a:r>
              <a:rPr lang="zh-CN" altLang="en-US" sz="2600" spc="-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核 心 优 势 二</a:t>
            </a:r>
            <a:endParaRPr lang="zh-CN" altLang="en-US" sz="2600" spc="-3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" y="-2543"/>
            <a:ext cx="2449288" cy="56878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084" y="3961213"/>
            <a:ext cx="3248093" cy="1831229"/>
          </a:xfrm>
          <a:prstGeom prst="rect">
            <a:avLst/>
          </a:prstGeom>
        </p:spPr>
      </p:pic>
      <p:sp>
        <p:nvSpPr>
          <p:cNvPr id="44" name="文本框 90"/>
          <p:cNvSpPr txBox="1"/>
          <p:nvPr/>
        </p:nvSpPr>
        <p:spPr>
          <a:xfrm>
            <a:off x="9710592" y="5728337"/>
            <a:ext cx="27060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F5AD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发表相关</a:t>
            </a:r>
            <a:r>
              <a:rPr kumimoji="1" lang="zh-CN" altLang="en-US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kumimoji="1" lang="en-US" altLang="zh-CN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篇，专利</a:t>
            </a:r>
            <a:r>
              <a:rPr kumimoji="1" lang="en-US" altLang="zh-CN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项，</a:t>
            </a:r>
            <a:r>
              <a:rPr kumimoji="1" lang="en-US" altLang="zh-CN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050" b="1" dirty="0">
                <a:solidFill>
                  <a:srgbClr val="0F5A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项软著</a:t>
            </a:r>
            <a:endParaRPr kumimoji="1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F5AD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箭头: 右 52"/>
          <p:cNvSpPr/>
          <p:nvPr/>
        </p:nvSpPr>
        <p:spPr>
          <a:xfrm>
            <a:off x="3985773" y="4094513"/>
            <a:ext cx="1294457" cy="333966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105943" y="3629186"/>
            <a:ext cx="105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准确率提升至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96%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34"/>
    </mc:Choice>
    <mc:Fallback>
      <p:transition spd="slow" advTm="16934"/>
    </mc:Fallback>
  </mc:AlternateContent>
</p:sld>
</file>

<file path=ppt/tags/tag1.xml><?xml version="1.0" encoding="utf-8"?>
<p:tagLst xmlns:p="http://schemas.openxmlformats.org/presentationml/2006/main">
  <p:tag name="ISLIDE.ICON" val="#146962;"/>
</p:tagLst>
</file>

<file path=ppt/tags/tag10.xml><?xml version="1.0" encoding="utf-8"?>
<p:tagLst xmlns:p="http://schemas.openxmlformats.org/presentationml/2006/main">
  <p:tag name="ISLIDE.ICON" val="#146962;"/>
</p:tagLst>
</file>

<file path=ppt/tags/tag11.xml><?xml version="1.0" encoding="utf-8"?>
<p:tagLst xmlns:p="http://schemas.openxmlformats.org/presentationml/2006/main">
  <p:tag name="ISLIDE.ICON" val="#146962;"/>
</p:tagLst>
</file>

<file path=ppt/tags/tag12.xml><?xml version="1.0" encoding="utf-8"?>
<p:tagLst xmlns:p="http://schemas.openxmlformats.org/presentationml/2006/main">
  <p:tag name="ISLIDE.ICON" val="#146962;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ISLIDE.ICON" val="#146962;"/>
</p:tagLst>
</file>

<file path=ppt/tags/tag15.xml><?xml version="1.0" encoding="utf-8"?>
<p:tagLst xmlns:p="http://schemas.openxmlformats.org/presentationml/2006/main">
  <p:tag name="ISLIDE.ICON" val="#146962;"/>
</p:tagLst>
</file>

<file path=ppt/tags/tag16.xml><?xml version="1.0" encoding="utf-8"?>
<p:tagLst xmlns:p="http://schemas.openxmlformats.org/presentationml/2006/main">
  <p:tag name="ISLIDE.ICON" val="#146962;"/>
</p:tagLst>
</file>

<file path=ppt/tags/tag17.xml><?xml version="1.0" encoding="utf-8"?>
<p:tagLst xmlns:p="http://schemas.openxmlformats.org/presentationml/2006/main">
  <p:tag name="ISLIDE.ICON" val="#146962;"/>
</p:tagLst>
</file>

<file path=ppt/tags/tag18.xml><?xml version="1.0" encoding="utf-8"?>
<p:tagLst xmlns:p="http://schemas.openxmlformats.org/presentationml/2006/main">
  <p:tag name="ISLIDE.ICON" val="#146962;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ICON" val="#146962;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ISLIDE.ICON" val="#146962;"/>
</p:tagLst>
</file>

<file path=ppt/tags/tag23.xml><?xml version="1.0" encoding="utf-8"?>
<p:tagLst xmlns:p="http://schemas.openxmlformats.org/presentationml/2006/main">
  <p:tag name="ISLIDE.ICON" val="#146962;"/>
</p:tagLst>
</file>

<file path=ppt/tags/tag3.xml><?xml version="1.0" encoding="utf-8"?>
<p:tagLst xmlns:p="http://schemas.openxmlformats.org/presentationml/2006/main">
  <p:tag name="ISLIDE.ICON" val="#146962;"/>
</p:tagLst>
</file>

<file path=ppt/tags/tag4.xml><?xml version="1.0" encoding="utf-8"?>
<p:tagLst xmlns:p="http://schemas.openxmlformats.org/presentationml/2006/main">
  <p:tag name="ISLIDE.ICON" val="#146962;"/>
</p:tagLst>
</file>

<file path=ppt/tags/tag5.xml><?xml version="1.0" encoding="utf-8"?>
<p:tagLst xmlns:p="http://schemas.openxmlformats.org/presentationml/2006/main">
  <p:tag name="ISLIDE.ICON" val="#146962;"/>
</p:tagLst>
</file>

<file path=ppt/tags/tag6.xml><?xml version="1.0" encoding="utf-8"?>
<p:tagLst xmlns:p="http://schemas.openxmlformats.org/presentationml/2006/main">
  <p:tag name="ISLIDE.ICON" val="#146962;"/>
</p:tagLst>
</file>

<file path=ppt/tags/tag7.xml><?xml version="1.0" encoding="utf-8"?>
<p:tagLst xmlns:p="http://schemas.openxmlformats.org/presentationml/2006/main">
  <p:tag name="ISLIDE.ICON" val="#146962;"/>
</p:tagLst>
</file>

<file path=ppt/tags/tag8.xml><?xml version="1.0" encoding="utf-8"?>
<p:tagLst xmlns:p="http://schemas.openxmlformats.org/presentationml/2006/main">
  <p:tag name="ISLIDE.ICON" val="#146962;"/>
</p:tagLst>
</file>

<file path=ppt/tags/tag9.xml><?xml version="1.0" encoding="utf-8"?>
<p:tagLst xmlns:p="http://schemas.openxmlformats.org/presentationml/2006/main">
  <p:tag name="ISLIDE.ICON" val="#146962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dyltjd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6389</Words>
  <Application>WPS 演示</Application>
  <PresentationFormat>宽屏</PresentationFormat>
  <Paragraphs>867</Paragraphs>
  <Slides>21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腾祥睿黑简-W4</vt:lpstr>
      <vt:lpstr>黑体</vt:lpstr>
      <vt:lpstr>微软雅黑</vt:lpstr>
      <vt:lpstr>等线</vt:lpstr>
      <vt:lpstr>Cambria Math</vt:lpstr>
      <vt:lpstr>Times New Roman</vt:lpstr>
      <vt:lpstr>Arial Unicode MS</vt:lpstr>
      <vt:lpstr>Calibri</vt:lpstr>
      <vt:lpstr>汉仪旗黑-55简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WPS_1687092482</cp:lastModifiedBy>
  <cp:revision>1950</cp:revision>
  <cp:lastPrinted>2020-09-05T08:12:00Z</cp:lastPrinted>
  <dcterms:created xsi:type="dcterms:W3CDTF">2020-07-28T06:25:00Z</dcterms:created>
  <dcterms:modified xsi:type="dcterms:W3CDTF">2025-10-18T02:35:07Z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15175283</vt:lpwstr>
  </property>
  <property fmtid="{D5CDD505-2E9C-101B-9397-08002B2CF9AE}" pid="3" name="NXPowerLiteSettings">
    <vt:lpwstr>89000F7008E001</vt:lpwstr>
  </property>
  <property fmtid="{D5CDD505-2E9C-101B-9397-08002B2CF9AE}" pid="4" name="NXPowerLiteVersion">
    <vt:lpwstr>D9.1.0</vt:lpwstr>
  </property>
  <property fmtid="{D5CDD505-2E9C-101B-9397-08002B2CF9AE}" pid="5" name="ICV">
    <vt:lpwstr>BE391CEDCB5E4B4E985C0EEC5033AEDA_13</vt:lpwstr>
  </property>
  <property fmtid="{D5CDD505-2E9C-101B-9397-08002B2CF9AE}" pid="6" name="KSOProductBuildVer">
    <vt:lpwstr>2052-12.1.0.23125</vt:lpwstr>
  </property>
</Properties>
</file>